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9928225" cy="1435735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A00"/>
    <a:srgbClr val="0F6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7411" autoAdjust="0"/>
  </p:normalViewPr>
  <p:slideViewPr>
    <p:cSldViewPr>
      <p:cViewPr>
        <p:scale>
          <a:sx n="33" d="100"/>
          <a:sy n="33" d="100"/>
        </p:scale>
        <p:origin x="-372" y="-72"/>
      </p:cViewPr>
      <p:guideLst>
        <p:guide orient="horz" pos="3220"/>
        <p:guide orient="horz" pos="26263"/>
        <p:guide orient="horz" pos="5035"/>
        <p:guide orient="horz" pos="6895"/>
        <p:guide pos="680"/>
        <p:guide pos="18427"/>
        <p:guide pos="4627"/>
        <p:guide pos="5262"/>
        <p:guide pos="9208"/>
        <p:guide pos="9843"/>
        <p:guide pos="13790"/>
        <p:guide pos="14425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gcsssrv2\data\Ordbogsgruppen\Hj&#230;lpematerialer\Statistikskabelon%20til%20Dialogudtr&#230;k%20version%203-6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28A00"/>
            </a:solidFill>
          </c:spPr>
          <c:invertIfNegative val="0"/>
          <c:cat>
            <c:strRef>
              <c:f>'Ark1'!$A$1:$A$2</c:f>
              <c:strCache>
                <c:ptCount val="2"/>
                <c:pt idx="0">
                  <c:v>Nja 1</c:v>
                </c:pt>
                <c:pt idx="1">
                  <c:v>Nja 2</c:v>
                </c:pt>
              </c:strCache>
            </c:strRef>
          </c:cat>
          <c:val>
            <c:numRef>
              <c:f>'Ark1'!$B$1:$B$2</c:f>
              <c:numCache>
                <c:formatCode>General</c:formatCode>
                <c:ptCount val="2"/>
                <c:pt idx="0">
                  <c:v>11.1</c:v>
                </c:pt>
                <c:pt idx="1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73115904"/>
        <c:axId val="73130368"/>
      </c:barChart>
      <c:catAx>
        <c:axId val="73115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Lemma</a:t>
                </a:r>
                <a:endParaRPr lang="da-DK" dirty="0"/>
              </a:p>
            </c:rich>
          </c:tx>
          <c:layout/>
          <c:overlay val="0"/>
        </c:title>
        <c:majorTickMark val="none"/>
        <c:minorTickMark val="none"/>
        <c:tickLblPos val="nextTo"/>
        <c:crossAx val="73130368"/>
        <c:crosses val="autoZero"/>
        <c:auto val="1"/>
        <c:lblAlgn val="ctr"/>
        <c:lblOffset val="100"/>
        <c:noMultiLvlLbl val="0"/>
      </c:catAx>
      <c:valAx>
        <c:axId val="731303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solidFill>
                <a:schemeClr val="tx1">
                  <a:alpha val="57000"/>
                </a:scheme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Frekvens</a:t>
                </a:r>
                <a:r>
                  <a:rPr lang="da-DK" baseline="0" dirty="0" smtClean="0"/>
                  <a:t> pr. </a:t>
                </a:r>
                <a:r>
                  <a:rPr lang="da-DK" baseline="0" dirty="0"/>
                  <a:t>100.000 </a:t>
                </a:r>
                <a:r>
                  <a:rPr lang="da-DK" baseline="0" dirty="0" err="1"/>
                  <a:t>tokens</a:t>
                </a:r>
                <a:endParaRPr lang="da-DK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11590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Frekvens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i="1" dirty="0" err="1"/>
              <a:t>nja</a:t>
            </a:r>
            <a:r>
              <a:rPr lang="en-US" i="1" dirty="0"/>
              <a:t> </a:t>
            </a:r>
            <a:r>
              <a:rPr lang="en-US" i="1" dirty="0" smtClean="0"/>
              <a:t>1</a:t>
            </a:r>
            <a:endParaRPr lang="en-US" i="1" dirty="0"/>
          </a:p>
        </c:rich>
      </c:tx>
      <c:layout>
        <c:manualLayout>
          <c:xMode val="edge"/>
          <c:yMode val="edge"/>
          <c:x val="0.32800699912510933"/>
          <c:y val="3.240740740740740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'SLV-tabeller'!$H$35</c:f>
              <c:strCache>
                <c:ptCount val="1"/>
                <c:pt idx="0">
                  <c:v>pr 100.000</c:v>
                </c:pt>
              </c:strCache>
            </c:strRef>
          </c:tx>
          <c:spPr>
            <a:solidFill>
              <a:srgbClr val="F28A00"/>
            </a:solidFill>
          </c:spPr>
          <c:invertIfNegative val="0"/>
          <c:cat>
            <c:strRef>
              <c:f>'SLV-tabeller'!$G$36:$G$38</c:f>
              <c:strCache>
                <c:ptCount val="3"/>
                <c:pt idx="0">
                  <c:v>1942-1962 </c:v>
                </c:pt>
                <c:pt idx="1">
                  <c:v>1964-1983</c:v>
                </c:pt>
                <c:pt idx="2">
                  <c:v>1987-1996 </c:v>
                </c:pt>
              </c:strCache>
            </c:strRef>
          </c:cat>
          <c:val>
            <c:numRef>
              <c:f>'SLV-tabeller'!$H$36:$H$38</c:f>
              <c:numCache>
                <c:formatCode>0.0</c:formatCode>
                <c:ptCount val="3"/>
                <c:pt idx="0">
                  <c:v>2.5</c:v>
                </c:pt>
                <c:pt idx="1">
                  <c:v>1</c:v>
                </c:pt>
                <c:pt idx="2">
                  <c:v>40.5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65952"/>
        <c:axId val="77567872"/>
      </c:barChart>
      <c:catAx>
        <c:axId val="77565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Fødeår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77567872"/>
        <c:crosses val="autoZero"/>
        <c:auto val="0"/>
        <c:lblAlgn val="ctr"/>
        <c:lblOffset val="100"/>
        <c:noMultiLvlLbl val="0"/>
      </c:catAx>
      <c:valAx>
        <c:axId val="77567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Frekvens</a:t>
                </a:r>
                <a:r>
                  <a:rPr lang="da-DK" baseline="0"/>
                  <a:t> pr. 100.000 tokens</a:t>
                </a:r>
                <a:endParaRPr lang="da-DK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7756595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76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878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424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948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5357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483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688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708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17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3851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6474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8"/>
          <p:cNvSpPr>
            <a:spLocks noChangeArrowheads="1"/>
          </p:cNvSpPr>
          <p:nvPr userDrawn="1"/>
        </p:nvSpPr>
        <p:spPr bwMode="auto">
          <a:xfrm>
            <a:off x="0" y="0"/>
            <a:ext cx="30279975" cy="4280852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27" name="Rectangle 286"/>
          <p:cNvSpPr>
            <a:spLocks noChangeArrowheads="1"/>
          </p:cNvSpPr>
          <p:nvPr userDrawn="1"/>
        </p:nvSpPr>
        <p:spPr bwMode="auto">
          <a:xfrm>
            <a:off x="-15875" y="26988"/>
            <a:ext cx="108013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0492" tIns="1020492" rIns="0" bIns="0"/>
          <a:lstStyle/>
          <a:p>
            <a:pPr defTabSz="863600" eaLnBrk="0" hangingPunct="0">
              <a:lnSpc>
                <a:spcPct val="164000"/>
              </a:lnSpc>
            </a:pPr>
            <a:r>
              <a:rPr lang="en-US" sz="3200"/>
              <a:t>F A C U L T Y   O F   H U M A N I T I E S</a:t>
            </a:r>
          </a:p>
          <a:p>
            <a:pPr defTabSz="863600" eaLnBrk="0" hangingPunct="0">
              <a:lnSpc>
                <a:spcPct val="164000"/>
              </a:lnSpc>
            </a:pPr>
            <a:r>
              <a:rPr lang="en-US" sz="2600"/>
              <a:t>U N I V E R S I T Y   O F  C O P E N H A G E N</a:t>
            </a:r>
          </a:p>
          <a:p>
            <a:pPr defTabSz="863600" eaLnBrk="0" hangingPunct="0">
              <a:lnSpc>
                <a:spcPct val="164000"/>
              </a:lnSpc>
            </a:pPr>
            <a:endParaRPr lang="en-US" sz="2800"/>
          </a:p>
        </p:txBody>
      </p:sp>
      <p:pic>
        <p:nvPicPr>
          <p:cNvPr id="1028" name="Picture 289" descr="B_HUM_cmyk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2475" y="1079500"/>
            <a:ext cx="2505075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90"/>
          <p:cNvSpPr>
            <a:spLocks noChangeArrowheads="1"/>
          </p:cNvSpPr>
          <p:nvPr userDrawn="1"/>
        </p:nvSpPr>
        <p:spPr bwMode="auto">
          <a:xfrm>
            <a:off x="0" y="4318000"/>
            <a:ext cx="30265688" cy="19050"/>
          </a:xfrm>
          <a:prstGeom prst="rect">
            <a:avLst/>
          </a:prstGeom>
          <a:solidFill>
            <a:srgbClr val="0F6C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4176713" rtl="0" eaLnBrk="0" fontAlgn="base" hangingPunct="0">
        <a:spcBef>
          <a:spcPct val="0"/>
        </a:spcBef>
        <a:spcAft>
          <a:spcPct val="0"/>
        </a:spcAft>
        <a:defRPr sz="91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176713" rtl="0" eaLnBrk="0" fontAlgn="base" hangingPunct="0">
        <a:spcBef>
          <a:spcPct val="0"/>
        </a:spcBef>
        <a:spcAft>
          <a:spcPct val="0"/>
        </a:spcAft>
        <a:defRPr sz="9100" b="1">
          <a:solidFill>
            <a:schemeClr val="tx2"/>
          </a:solidFill>
          <a:latin typeface="Arial" charset="0"/>
        </a:defRPr>
      </a:lvl2pPr>
      <a:lvl3pPr algn="l" defTabSz="4176713" rtl="0" eaLnBrk="0" fontAlgn="base" hangingPunct="0">
        <a:spcBef>
          <a:spcPct val="0"/>
        </a:spcBef>
        <a:spcAft>
          <a:spcPct val="0"/>
        </a:spcAft>
        <a:defRPr sz="9100" b="1">
          <a:solidFill>
            <a:schemeClr val="tx2"/>
          </a:solidFill>
          <a:latin typeface="Arial" charset="0"/>
        </a:defRPr>
      </a:lvl3pPr>
      <a:lvl4pPr algn="l" defTabSz="4176713" rtl="0" eaLnBrk="0" fontAlgn="base" hangingPunct="0">
        <a:spcBef>
          <a:spcPct val="0"/>
        </a:spcBef>
        <a:spcAft>
          <a:spcPct val="0"/>
        </a:spcAft>
        <a:defRPr sz="9100" b="1">
          <a:solidFill>
            <a:schemeClr val="tx2"/>
          </a:solidFill>
          <a:latin typeface="Arial" charset="0"/>
        </a:defRPr>
      </a:lvl4pPr>
      <a:lvl5pPr algn="l" defTabSz="4176713" rtl="0" eaLnBrk="0" fontAlgn="base" hangingPunct="0">
        <a:spcBef>
          <a:spcPct val="0"/>
        </a:spcBef>
        <a:spcAft>
          <a:spcPct val="0"/>
        </a:spcAft>
        <a:defRPr sz="9100" b="1">
          <a:solidFill>
            <a:schemeClr val="tx2"/>
          </a:solidFill>
          <a:latin typeface="Arial" charset="0"/>
        </a:defRPr>
      </a:lvl5pPr>
      <a:lvl6pPr marL="457200" algn="l" defTabSz="4176713" rtl="0" fontAlgn="base">
        <a:spcBef>
          <a:spcPct val="0"/>
        </a:spcBef>
        <a:spcAft>
          <a:spcPct val="0"/>
        </a:spcAft>
        <a:defRPr sz="9100" b="1">
          <a:solidFill>
            <a:schemeClr val="tx2"/>
          </a:solidFill>
          <a:latin typeface="Arial" charset="0"/>
        </a:defRPr>
      </a:lvl6pPr>
      <a:lvl7pPr marL="914400" algn="l" defTabSz="4176713" rtl="0" fontAlgn="base">
        <a:spcBef>
          <a:spcPct val="0"/>
        </a:spcBef>
        <a:spcAft>
          <a:spcPct val="0"/>
        </a:spcAft>
        <a:defRPr sz="9100" b="1">
          <a:solidFill>
            <a:schemeClr val="tx2"/>
          </a:solidFill>
          <a:latin typeface="Arial" charset="0"/>
        </a:defRPr>
      </a:lvl7pPr>
      <a:lvl8pPr marL="1371600" algn="l" defTabSz="4176713" rtl="0" fontAlgn="base">
        <a:spcBef>
          <a:spcPct val="0"/>
        </a:spcBef>
        <a:spcAft>
          <a:spcPct val="0"/>
        </a:spcAft>
        <a:defRPr sz="9100" b="1">
          <a:solidFill>
            <a:schemeClr val="tx2"/>
          </a:solidFill>
          <a:latin typeface="Arial" charset="0"/>
        </a:defRPr>
      </a:lvl8pPr>
      <a:lvl9pPr marL="1828800" algn="l" defTabSz="4176713" rtl="0" fontAlgn="base">
        <a:spcBef>
          <a:spcPct val="0"/>
        </a:spcBef>
        <a:spcAft>
          <a:spcPct val="0"/>
        </a:spcAft>
        <a:defRPr sz="9100" b="1">
          <a:solidFill>
            <a:schemeClr val="tx2"/>
          </a:solidFill>
          <a:latin typeface="Arial" charset="0"/>
        </a:defRPr>
      </a:lvl9pPr>
    </p:titleStyle>
    <p:bodyStyle>
      <a:lvl1pPr marL="1565275" indent="-1565275" algn="l" defTabSz="4176713" rtl="0" eaLnBrk="0" fontAlgn="base" hangingPunct="0">
        <a:spcBef>
          <a:spcPct val="20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6513" algn="l" defTabSz="4176713" rtl="0" eaLnBrk="0" fontAlgn="base" hangingPunct="0">
        <a:spcBef>
          <a:spcPct val="20000"/>
        </a:spcBef>
        <a:spcAft>
          <a:spcPct val="0"/>
        </a:spcAft>
        <a:defRPr sz="6800">
          <a:solidFill>
            <a:schemeClr val="tx1"/>
          </a:solidFill>
          <a:latin typeface="+mn-lt"/>
        </a:defRPr>
      </a:lvl2pPr>
      <a:lvl3pPr marL="5218113" indent="-1041400" algn="l" defTabSz="4176713" rtl="0" eaLnBrk="0" fontAlgn="base" hangingPunct="0">
        <a:spcBef>
          <a:spcPct val="20000"/>
        </a:spcBef>
        <a:spcAft>
          <a:spcPct val="0"/>
        </a:spcAft>
        <a:defRPr sz="4500">
          <a:solidFill>
            <a:schemeClr val="tx1"/>
          </a:solidFill>
          <a:latin typeface="+mn-lt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4pPr>
      <a:lvl5pPr marL="9393238" indent="-1047750" algn="l" defTabSz="4176713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5pPr>
      <a:lvl6pPr marL="9850438" indent="-1047750" algn="l" defTabSz="4176713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6pPr>
      <a:lvl7pPr marL="10307638" indent="-1047750" algn="l" defTabSz="4176713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7pPr>
      <a:lvl8pPr marL="10764838" indent="-1047750" algn="l" defTabSz="4176713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8pPr>
      <a:lvl9pPr marL="11222038" indent="-1047750" algn="l" defTabSz="4176713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3.jpeg"/><Relationship Id="rId7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22934613" y="13051334"/>
            <a:ext cx="6300787" cy="307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176713"/>
            <a:endParaRPr lang="en-US" sz="1500">
              <a:latin typeface="Arial" charset="0"/>
            </a:endParaRPr>
          </a:p>
        </p:txBody>
      </p:sp>
      <p:sp>
        <p:nvSpPr>
          <p:cNvPr id="205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44575" y="4914430"/>
            <a:ext cx="28119387" cy="26798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a-DK" dirty="0" smtClean="0"/>
              <a:t>Nja…</a:t>
            </a:r>
            <a:br>
              <a:rPr lang="da-DK" dirty="0" smtClean="0"/>
            </a:br>
            <a:r>
              <a:rPr lang="da-DK" sz="6000" dirty="0" smtClean="0"/>
              <a:t>En korpusbaseret undersøgelse af interjektioner i talesprog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2052" name="Rectangle 13"/>
          <p:cNvSpPr>
            <a:spLocks noChangeArrowheads="1"/>
          </p:cNvSpPr>
          <p:nvPr/>
        </p:nvSpPr>
        <p:spPr bwMode="auto">
          <a:xfrm>
            <a:off x="1079500" y="10945813"/>
            <a:ext cx="6265863" cy="307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176713"/>
            <a:endParaRPr lang="da-DK" sz="3000" b="1" dirty="0" smtClean="0">
              <a:latin typeface="Arial" charset="0"/>
            </a:endParaRPr>
          </a:p>
          <a:p>
            <a:pPr defTabSz="4176713"/>
            <a:endParaRPr lang="da-DK" sz="3000" b="1" dirty="0">
              <a:latin typeface="Arial" charset="0"/>
            </a:endParaRPr>
          </a:p>
          <a:p>
            <a:pPr defTabSz="4176713"/>
            <a:endParaRPr lang="da-DK" sz="3000" b="1" dirty="0" smtClean="0">
              <a:latin typeface="Arial" charset="0"/>
            </a:endParaRPr>
          </a:p>
          <a:p>
            <a:pPr defTabSz="4176713"/>
            <a:endParaRPr lang="da-DK" sz="3000" b="1" dirty="0">
              <a:latin typeface="Arial" charset="0"/>
            </a:endParaRPr>
          </a:p>
          <a:p>
            <a:pPr defTabSz="4176713"/>
            <a:endParaRPr lang="da-DK" sz="3000" b="1" dirty="0" smtClean="0">
              <a:latin typeface="Arial" charset="0"/>
            </a:endParaRPr>
          </a:p>
          <a:p>
            <a:pPr defTabSz="4176713"/>
            <a:endParaRPr lang="da-DK" sz="3000" b="1" dirty="0" smtClean="0">
              <a:latin typeface="Arial" charset="0"/>
            </a:endParaRPr>
          </a:p>
          <a:p>
            <a:pPr defTabSz="4176713"/>
            <a:endParaRPr lang="da-DK" sz="3000" b="1" dirty="0">
              <a:latin typeface="Arial" charset="0"/>
            </a:endParaRPr>
          </a:p>
          <a:p>
            <a:pPr defTabSz="4176713"/>
            <a:r>
              <a:rPr lang="da-DK" sz="3000" b="1" dirty="0" smtClean="0">
                <a:latin typeface="Arial" charset="0"/>
              </a:rPr>
              <a:t>ODT’s </a:t>
            </a:r>
            <a:r>
              <a:rPr lang="da-DK" sz="3000" b="1" dirty="0">
                <a:latin typeface="Arial" charset="0"/>
              </a:rPr>
              <a:t>fremgangsmåde</a:t>
            </a:r>
            <a:r>
              <a:rPr lang="da-DK" sz="3000" i="1" dirty="0">
                <a:latin typeface="Arial" charset="0"/>
              </a:rPr>
              <a:t/>
            </a:r>
            <a:br>
              <a:rPr lang="da-DK" sz="3000" i="1" dirty="0">
                <a:latin typeface="Arial" charset="0"/>
              </a:rPr>
            </a:br>
            <a:endParaRPr lang="da-DK" sz="3000" i="1" dirty="0" smtClean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Ordbog </a:t>
            </a:r>
            <a:r>
              <a:rPr lang="da-DK" sz="2200" dirty="0">
                <a:latin typeface="Arial" charset="0"/>
              </a:rPr>
              <a:t>over Dansk Talesprogs arbejde bygger på </a:t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>LANCHART-korpusset, som består af 6,5 millioner transskriberede </a:t>
            </a:r>
            <a:r>
              <a:rPr lang="da-DK" sz="2200" dirty="0" err="1">
                <a:latin typeface="Arial" charset="0"/>
              </a:rPr>
              <a:t>tokens</a:t>
            </a:r>
            <a:r>
              <a:rPr lang="da-DK" sz="2200" dirty="0">
                <a:latin typeface="Arial" charset="0"/>
              </a:rPr>
              <a:t> af </a:t>
            </a:r>
            <a:r>
              <a:rPr lang="da-DK" sz="2200" dirty="0" smtClean="0">
                <a:latin typeface="Arial" charset="0"/>
              </a:rPr>
              <a:t>1.600 </a:t>
            </a:r>
            <a:r>
              <a:rPr lang="da-DK" sz="2200" dirty="0">
                <a:latin typeface="Arial" charset="0"/>
              </a:rPr>
              <a:t>samtaletimer. Korpusset består primært af sociolingvistiske interviews fra 1978 til i </a:t>
            </a:r>
            <a:r>
              <a:rPr lang="da-DK" sz="2200" dirty="0" smtClean="0">
                <a:latin typeface="Arial" charset="0"/>
              </a:rPr>
              <a:t>dag.</a:t>
            </a: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Da </a:t>
            </a:r>
            <a:r>
              <a:rPr lang="da-DK" sz="2200" dirty="0">
                <a:latin typeface="Arial" charset="0"/>
              </a:rPr>
              <a:t>Ordbog over Dansk </a:t>
            </a:r>
            <a:r>
              <a:rPr lang="da-DK" sz="2200" dirty="0" smtClean="0">
                <a:latin typeface="Arial" charset="0"/>
              </a:rPr>
              <a:t>Talesprogs </a:t>
            </a:r>
            <a:r>
              <a:rPr lang="da-DK" sz="2200" dirty="0">
                <a:latin typeface="Arial" charset="0"/>
              </a:rPr>
              <a:t>primære  fokus </a:t>
            </a:r>
            <a:r>
              <a:rPr lang="da-DK" sz="2200" dirty="0" smtClean="0">
                <a:latin typeface="Arial" charset="0"/>
              </a:rPr>
              <a:t>er </a:t>
            </a:r>
            <a:r>
              <a:rPr lang="da-DK" sz="2200" dirty="0">
                <a:latin typeface="Arial" charset="0"/>
              </a:rPr>
              <a:t>hvordan talesprog afviger fra skriftsprog, er det oplagt at beskæftige  sig med interjektioner, som er primært </a:t>
            </a:r>
            <a:r>
              <a:rPr lang="da-DK" sz="2200" dirty="0" err="1">
                <a:latin typeface="Arial" charset="0"/>
              </a:rPr>
              <a:t>interaktionelt</a:t>
            </a:r>
            <a:r>
              <a:rPr lang="da-DK" sz="2200" dirty="0">
                <a:latin typeface="Arial" charset="0"/>
              </a:rPr>
              <a:t> forankret. </a:t>
            </a:r>
            <a:r>
              <a:rPr lang="da-DK" sz="2200" dirty="0" smtClean="0">
                <a:latin typeface="Arial" charset="0"/>
              </a:rPr>
              <a:t>Derfor har ODT i første omgang valgt at fokusere på interjektioner.</a:t>
            </a:r>
            <a:r>
              <a:rPr lang="da-DK" sz="2200" b="1" dirty="0">
                <a:latin typeface="Arial" charset="0"/>
              </a:rPr>
              <a:t/>
            </a:r>
            <a:br>
              <a:rPr lang="da-DK" sz="2200" b="1" dirty="0">
                <a:latin typeface="Arial" charset="0"/>
              </a:rPr>
            </a:br>
            <a:endParaRPr lang="da-DK" sz="2200" b="1" dirty="0">
              <a:latin typeface="Arial" charset="0"/>
            </a:endParaRP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r>
              <a:rPr lang="da-DK" sz="1800" b="1" dirty="0" smtClean="0">
                <a:latin typeface="Arial" charset="0"/>
              </a:rPr>
              <a:t>Figur 1</a:t>
            </a:r>
          </a:p>
          <a:p>
            <a:pPr defTabSz="4176713"/>
            <a:r>
              <a:rPr lang="da-DK" sz="1800" dirty="0" smtClean="0">
                <a:latin typeface="Arial" charset="0"/>
              </a:rPr>
              <a:t>Illustration af processen fra korpus til ordbog</a:t>
            </a:r>
            <a:endParaRPr lang="da-DK" sz="2100" dirty="0">
              <a:latin typeface="Arial" charset="0"/>
            </a:endParaRP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1) Søgning i korpus</a:t>
            </a:r>
          </a:p>
          <a:p>
            <a:pPr defTabSz="4176713"/>
            <a:r>
              <a:rPr lang="da-DK" sz="2200" dirty="0" smtClean="0">
                <a:latin typeface="Arial" charset="0"/>
              </a:rPr>
              <a:t>ODT sigter mod at blive en lydbaseret ordbog. Dette skaber problemer når LANCHART-korpusset er udskrevet i ortografi. Man må altså tage udgangspunkt i et ortografisk lemma, for eksempel </a:t>
            </a:r>
            <a:r>
              <a:rPr lang="da-DK" sz="2200" i="1" dirty="0" smtClean="0">
                <a:latin typeface="Arial" charset="0"/>
              </a:rPr>
              <a:t>nja,</a:t>
            </a:r>
            <a:r>
              <a:rPr lang="da-DK" sz="2200" dirty="0" smtClean="0">
                <a:latin typeface="Arial" charset="0"/>
              </a:rPr>
              <a:t> når der søges i korpusset. </a:t>
            </a: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2) Stikprøve</a:t>
            </a:r>
          </a:p>
          <a:p>
            <a:pPr defTabSz="4176713"/>
            <a:r>
              <a:rPr lang="da-DK" sz="2200" dirty="0" smtClean="0">
                <a:latin typeface="Arial" charset="0"/>
              </a:rPr>
              <a:t>Højfrekvente ord kan optræde i korpusset flere tusinde gange. Derfor er det ofte nødvendigt at lave en stikprøve. Stikprøven udarbejdes sådan at den er geografisk repræsentativ i forhold til hele søgningen</a:t>
            </a:r>
            <a:r>
              <a:rPr lang="da-DK" sz="2200" dirty="0">
                <a:latin typeface="Arial" charset="0"/>
              </a:rPr>
              <a:t>. I fremtiden ønsker ODT en automatiseret måde at sikre repræsentativiteten </a:t>
            </a:r>
            <a:r>
              <a:rPr lang="da-DK" sz="2200" dirty="0" smtClean="0">
                <a:latin typeface="Arial" charset="0"/>
              </a:rPr>
              <a:t>på </a:t>
            </a:r>
            <a:r>
              <a:rPr lang="da-DK" sz="2200" dirty="0">
                <a:latin typeface="Arial" charset="0"/>
              </a:rPr>
              <a:t>som tager højde for de øvrige sociolingvistiske variable som køn, </a:t>
            </a:r>
            <a:r>
              <a:rPr lang="da-DK" sz="2200" dirty="0" smtClean="0">
                <a:latin typeface="Arial" charset="0"/>
              </a:rPr>
              <a:t>alder, socialklasse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og optagelsestidspunkt.</a:t>
            </a:r>
            <a:endParaRPr lang="da-DK" sz="2200" dirty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3) Trækopmærkning og frasortering</a:t>
            </a:r>
          </a:p>
          <a:p>
            <a:pPr defTabSz="4176713"/>
            <a:r>
              <a:rPr lang="da-DK" sz="2200" dirty="0" smtClean="0">
                <a:latin typeface="Arial" charset="0"/>
              </a:rPr>
              <a:t>I arbejdet med interjektioner har ODT udarbejdet et trækinventar til beskrivelse af lemmaer. På denne måde kan forskellige lemmaer eller betydningsvarianter let sammenlignes. I figur 2 ses alle trækkene med deres trækværdier. ODT’s trækinventar er under løbende udvikling. </a:t>
            </a: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I denne præsentation er det vigtigste træk attitude-trækket som indeholder værdierne </a:t>
            </a:r>
            <a:r>
              <a:rPr lang="da-DK" sz="2200" i="1" dirty="0" smtClean="0">
                <a:latin typeface="Arial" charset="0"/>
              </a:rPr>
              <a:t>positiv, negativ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og </a:t>
            </a:r>
            <a:r>
              <a:rPr lang="da-DK" sz="2200" i="1" dirty="0" smtClean="0">
                <a:latin typeface="Arial" charset="0"/>
              </a:rPr>
              <a:t>absolut negation</a:t>
            </a:r>
            <a:r>
              <a:rPr lang="da-DK" sz="2200" dirty="0" smtClean="0">
                <a:latin typeface="Arial" charset="0"/>
              </a:rPr>
              <a:t>. </a:t>
            </a:r>
            <a:r>
              <a:rPr lang="da-DK" sz="2200" i="1" dirty="0" smtClean="0">
                <a:latin typeface="Arial" charset="0"/>
              </a:rPr>
              <a:t>Positiv attitude</a:t>
            </a:r>
            <a:r>
              <a:rPr lang="da-DK" sz="2200" dirty="0" smtClean="0">
                <a:latin typeface="Arial" charset="0"/>
              </a:rPr>
              <a:t> defineres som </a:t>
            </a:r>
            <a:r>
              <a:rPr lang="da-DK" sz="2200" dirty="0">
                <a:latin typeface="Arial" charset="0"/>
              </a:rPr>
              <a:t>at </a:t>
            </a:r>
            <a:r>
              <a:rPr lang="da-DK" sz="2200" dirty="0" smtClean="0">
                <a:latin typeface="Arial" charset="0"/>
              </a:rPr>
              <a:t>taleren </a:t>
            </a:r>
            <a:r>
              <a:rPr lang="da-DK" sz="2200" dirty="0">
                <a:latin typeface="Arial" charset="0"/>
              </a:rPr>
              <a:t>forholder sig positivt til indholdet i egen eller andens </a:t>
            </a:r>
            <a:r>
              <a:rPr lang="da-DK" sz="2200" dirty="0" smtClean="0">
                <a:latin typeface="Arial" charset="0"/>
              </a:rPr>
              <a:t>ytring eller at taleren </a:t>
            </a:r>
            <a:r>
              <a:rPr lang="da-DK" sz="2200" dirty="0">
                <a:latin typeface="Arial" charset="0"/>
              </a:rPr>
              <a:t>udtrykker emfase eller entusiasme</a:t>
            </a:r>
            <a:r>
              <a:rPr lang="da-DK" sz="2200" dirty="0" smtClean="0">
                <a:latin typeface="Arial" charset="0"/>
              </a:rPr>
              <a:t>. </a:t>
            </a:r>
            <a:r>
              <a:rPr lang="da-DK" sz="2200" i="1" dirty="0" smtClean="0">
                <a:latin typeface="Arial" charset="0"/>
              </a:rPr>
              <a:t>Negativ attitude</a:t>
            </a:r>
            <a:r>
              <a:rPr lang="da-DK" sz="2200" dirty="0" smtClean="0">
                <a:latin typeface="Arial" charset="0"/>
              </a:rPr>
              <a:t> defineres </a:t>
            </a:r>
            <a:r>
              <a:rPr lang="da-DK" sz="2200" dirty="0">
                <a:latin typeface="Arial" charset="0"/>
              </a:rPr>
              <a:t>som </a:t>
            </a:r>
            <a:r>
              <a:rPr lang="da-DK" sz="2200" dirty="0" smtClean="0">
                <a:latin typeface="Arial" charset="0"/>
              </a:rPr>
              <a:t>at taleren </a:t>
            </a:r>
            <a:r>
              <a:rPr lang="da-DK" sz="2200" dirty="0">
                <a:latin typeface="Arial" charset="0"/>
              </a:rPr>
              <a:t>forholder sig negativt til indholdet i egen eller andens ytring og udtrykker forbehold eller ærgrelse. </a:t>
            </a:r>
            <a:r>
              <a:rPr lang="da-DK" sz="2200" i="1" dirty="0" smtClean="0">
                <a:latin typeface="Arial" charset="0"/>
              </a:rPr>
              <a:t>Absolut negation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defineres som </a:t>
            </a:r>
            <a:r>
              <a:rPr lang="da-DK" sz="2200" dirty="0">
                <a:latin typeface="Arial" charset="0"/>
              </a:rPr>
              <a:t>at </a:t>
            </a:r>
            <a:r>
              <a:rPr lang="da-DK" sz="2200" dirty="0" smtClean="0">
                <a:latin typeface="Arial" charset="0"/>
              </a:rPr>
              <a:t>taleren fuldt </a:t>
            </a:r>
            <a:r>
              <a:rPr lang="da-DK" sz="2200" dirty="0">
                <a:latin typeface="Arial" charset="0"/>
              </a:rPr>
              <a:t>ud </a:t>
            </a:r>
            <a:r>
              <a:rPr lang="da-DK" sz="2200" dirty="0" smtClean="0">
                <a:latin typeface="Arial" charset="0"/>
              </a:rPr>
              <a:t>afviser indholdet af </a:t>
            </a:r>
            <a:r>
              <a:rPr lang="da-DK" sz="2200" dirty="0">
                <a:latin typeface="Arial" charset="0"/>
              </a:rPr>
              <a:t>den forudgående ytring.</a:t>
            </a:r>
            <a:endParaRPr lang="da-DK" sz="2100" dirty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1800" b="1" dirty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1800" b="1" dirty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r>
              <a:rPr lang="da-DK" sz="1800" b="1" dirty="0" smtClean="0">
                <a:latin typeface="Arial" charset="0"/>
              </a:rPr>
              <a:t>Figur 2</a:t>
            </a:r>
          </a:p>
          <a:p>
            <a:pPr defTabSz="4176713"/>
            <a:r>
              <a:rPr lang="da-DK" sz="1800" dirty="0" smtClean="0">
                <a:latin typeface="Arial" charset="0"/>
              </a:rPr>
              <a:t>Oversigt over ODT’s trækinventar</a:t>
            </a: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1800" b="1" dirty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1800" b="1" dirty="0">
              <a:latin typeface="Arial" charset="0"/>
            </a:endParaRPr>
          </a:p>
          <a:p>
            <a:pPr defTabSz="4176713"/>
            <a:endParaRPr lang="da-DK" sz="1800" b="1" dirty="0">
              <a:latin typeface="Arial" charset="0"/>
            </a:endParaRPr>
          </a:p>
          <a:p>
            <a:pPr defTabSz="4176713"/>
            <a:endParaRPr lang="da-DK" sz="18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1800" b="1" dirty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marL="457200" indent="-457200" defTabSz="4176713">
              <a:buAutoNum type="arabicParenR"/>
            </a:pPr>
            <a:endParaRPr lang="da-DK" sz="2100" dirty="0" smtClean="0">
              <a:latin typeface="Arial" charset="0"/>
            </a:endParaRP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endParaRPr lang="da-DK" sz="2100" dirty="0">
              <a:latin typeface="Arial" charset="0"/>
            </a:endParaRPr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8379607" y="10892538"/>
            <a:ext cx="6264275" cy="31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176713"/>
            <a:r>
              <a:rPr lang="da-DK" sz="2200" dirty="0" smtClean="0">
                <a:solidFill>
                  <a:prstClr val="black"/>
                </a:solidFill>
                <a:latin typeface="Arial" charset="0"/>
              </a:rPr>
              <a:t>Trækinventaret </a:t>
            </a:r>
            <a:r>
              <a:rPr lang="da-DK" sz="2200" dirty="0">
                <a:solidFill>
                  <a:prstClr val="black"/>
                </a:solidFill>
                <a:latin typeface="Arial" charset="0"/>
              </a:rPr>
              <a:t>forsøger at beskrive alle aspekter af en samtale. Trækkenes placering i samtalen er illustreret i figur 3. Attitude-trækket siges at befinde sig hos taleren da det er i talerens ytring det kommer til udtryk hvorvidt taleren forholder sig positivt eller negativt til den forudgående ytring.</a:t>
            </a:r>
          </a:p>
          <a:p>
            <a:pPr lvl="0" defTabSz="4176713"/>
            <a:endParaRPr lang="da-DK" sz="2200" dirty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 smtClean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 smtClean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 smtClean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 smtClean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 smtClean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 smtClean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2200" b="1" dirty="0" smtClean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1800" b="1" dirty="0" smtClean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1800" b="1" dirty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endParaRPr lang="da-DK" sz="1800" b="1" dirty="0" smtClean="0">
              <a:solidFill>
                <a:prstClr val="black"/>
              </a:solidFill>
              <a:latin typeface="Arial" charset="0"/>
            </a:endParaRPr>
          </a:p>
          <a:p>
            <a:pPr lvl="0" defTabSz="4176713"/>
            <a:r>
              <a:rPr lang="da-DK" sz="1800" b="1" dirty="0" smtClean="0">
                <a:solidFill>
                  <a:prstClr val="black"/>
                </a:solidFill>
                <a:latin typeface="Arial" charset="0"/>
              </a:rPr>
              <a:t>Figur </a:t>
            </a:r>
            <a:r>
              <a:rPr lang="da-DK" sz="1800" b="1" dirty="0">
                <a:solidFill>
                  <a:prstClr val="black"/>
                </a:solidFill>
                <a:latin typeface="Arial" charset="0"/>
              </a:rPr>
              <a:t>3</a:t>
            </a:r>
          </a:p>
          <a:p>
            <a:pPr lvl="0" defTabSz="4176713"/>
            <a:r>
              <a:rPr lang="da-DK" sz="1800" dirty="0">
                <a:solidFill>
                  <a:prstClr val="black"/>
                </a:solidFill>
                <a:latin typeface="Arial" charset="0"/>
              </a:rPr>
              <a:t>Illustration </a:t>
            </a:r>
            <a:r>
              <a:rPr lang="da-DK" sz="1800" dirty="0" smtClean="0">
                <a:solidFill>
                  <a:prstClr val="black"/>
                </a:solidFill>
                <a:latin typeface="Arial" charset="0"/>
              </a:rPr>
              <a:t>af trækkenes </a:t>
            </a:r>
            <a:r>
              <a:rPr lang="da-DK" sz="1800" dirty="0">
                <a:solidFill>
                  <a:prstClr val="black"/>
                </a:solidFill>
                <a:latin typeface="Arial" charset="0"/>
              </a:rPr>
              <a:t>placering </a:t>
            </a:r>
            <a:r>
              <a:rPr lang="da-DK" sz="1800" dirty="0" smtClean="0">
                <a:solidFill>
                  <a:prstClr val="black"/>
                </a:solidFill>
                <a:latin typeface="Arial" charset="0"/>
              </a:rPr>
              <a:t>i samtalen</a:t>
            </a:r>
            <a:endParaRPr lang="da-DK" sz="1800" dirty="0">
              <a:solidFill>
                <a:prstClr val="black"/>
              </a:solidFill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Ud over trækinventaret </a:t>
            </a:r>
            <a:r>
              <a:rPr lang="da-DK" sz="2200" dirty="0">
                <a:latin typeface="Arial" charset="0"/>
              </a:rPr>
              <a:t>opmærkes </a:t>
            </a:r>
            <a:r>
              <a:rPr lang="da-DK" sz="2200" dirty="0" smtClean="0">
                <a:latin typeface="Arial" charset="0"/>
              </a:rPr>
              <a:t>der også </a:t>
            </a:r>
            <a:r>
              <a:rPr lang="da-DK" sz="2200" dirty="0">
                <a:latin typeface="Arial" charset="0"/>
              </a:rPr>
              <a:t>naboord, varighed, intonation og udtale. Desuden </a:t>
            </a:r>
            <a:r>
              <a:rPr lang="da-DK" sz="2200" dirty="0" smtClean="0">
                <a:latin typeface="Arial" charset="0"/>
              </a:rPr>
              <a:t>gøres der også brug af de sociolingvistiske variable som på forhånd er noteret i korpusset.</a:t>
            </a:r>
            <a:endParaRPr lang="da-DK" sz="2200" dirty="0">
              <a:latin typeface="Arial" charset="0"/>
            </a:endParaRPr>
          </a:p>
          <a:p>
            <a:pPr marL="457200" indent="-457200" defTabSz="4176713">
              <a:buAutoNum type="arabicParenR"/>
            </a:pPr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>4) Manuel opdeling i betydningsvarianter</a:t>
            </a:r>
          </a:p>
          <a:p>
            <a:pPr defTabSz="4176713"/>
            <a:r>
              <a:rPr lang="da-DK" sz="2200" dirty="0">
                <a:latin typeface="Arial" charset="0"/>
              </a:rPr>
              <a:t>Ud fra trækopmærkningen opdeles målordet om nødvendigt i forskellige betydninger.</a:t>
            </a: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>5) Statistik</a:t>
            </a:r>
          </a:p>
          <a:p>
            <a:pPr defTabSz="4176713"/>
            <a:r>
              <a:rPr lang="da-DK" sz="2200" dirty="0">
                <a:latin typeface="Arial" charset="0"/>
              </a:rPr>
              <a:t>Det er muligt at lave </a:t>
            </a:r>
            <a:r>
              <a:rPr lang="da-DK" sz="2200" dirty="0" smtClean="0">
                <a:latin typeface="Arial" charset="0"/>
              </a:rPr>
              <a:t>statistiske beregninger over </a:t>
            </a:r>
            <a:r>
              <a:rPr lang="da-DK" sz="2200" dirty="0">
                <a:latin typeface="Arial" charset="0"/>
              </a:rPr>
              <a:t>de sociolingvistiske variable. Beregningerne tager højde for korpussets opbygning og udligner eventuelle </a:t>
            </a:r>
            <a:r>
              <a:rPr lang="da-DK" sz="2200" dirty="0" smtClean="0">
                <a:latin typeface="Arial" charset="0"/>
              </a:rPr>
              <a:t>uligheder for at sikre undersøgelsens validitet.</a:t>
            </a:r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I fremtiden sigter ODT mod at blive helt lydbaseret, men indtil videre er det ikke muligt at søge på lyd i korpusset.</a:t>
            </a:r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800" b="1" dirty="0" smtClean="0">
                <a:latin typeface="Arial" charset="0"/>
              </a:rPr>
              <a:t>Nja</a:t>
            </a:r>
          </a:p>
          <a:p>
            <a:pPr defTabSz="4176713"/>
            <a:endParaRPr lang="da-DK" sz="2200" b="1" dirty="0" smtClean="0">
              <a:latin typeface="Arial" charset="0"/>
            </a:endParaRPr>
          </a:p>
          <a:p>
            <a:pPr defTabSz="4176713"/>
            <a:r>
              <a:rPr lang="da-DK" sz="2200" b="1" dirty="0" smtClean="0">
                <a:latin typeface="Arial" charset="0"/>
              </a:rPr>
              <a:t>Søgning i korpus og stikprøve</a:t>
            </a:r>
          </a:p>
          <a:p>
            <a:pPr defTabSz="4176713"/>
            <a:r>
              <a:rPr lang="da-DK" sz="2200" dirty="0" smtClean="0">
                <a:latin typeface="Arial" charset="0"/>
              </a:rPr>
              <a:t>Søgning på </a:t>
            </a:r>
            <a:r>
              <a:rPr lang="da-DK" sz="2200" i="1" dirty="0" smtClean="0">
                <a:latin typeface="Arial" charset="0"/>
              </a:rPr>
              <a:t>nja </a:t>
            </a:r>
            <a:r>
              <a:rPr lang="da-DK" sz="2200" dirty="0" smtClean="0">
                <a:latin typeface="Arial" charset="0"/>
              </a:rPr>
              <a:t>i korpusset giver 965 resultater. Det er derfor nødvendigt at lave en stikprøve. I første omgang er stikprøven på 10 %, altså 97 excerpter med </a:t>
            </a:r>
            <a:r>
              <a:rPr lang="da-DK" sz="2200" i="1" dirty="0" smtClean="0">
                <a:latin typeface="Arial" charset="0"/>
              </a:rPr>
              <a:t>nja</a:t>
            </a:r>
            <a:r>
              <a:rPr lang="da-DK" sz="2200" dirty="0" smtClean="0">
                <a:latin typeface="Arial" charset="0"/>
              </a:rPr>
              <a:t>. Ved  systematisk gennemlytning viser det sig dog at mange af eksemplerne på </a:t>
            </a:r>
            <a:r>
              <a:rPr lang="da-DK" sz="2200" i="1" dirty="0" smtClean="0">
                <a:latin typeface="Arial" charset="0"/>
              </a:rPr>
              <a:t>nja</a:t>
            </a:r>
            <a:r>
              <a:rPr lang="da-DK" sz="2200" dirty="0" smtClean="0">
                <a:latin typeface="Arial" charset="0"/>
              </a:rPr>
              <a:t> er fejltransskriberede i forhold til den faktiske udtale, og at det derfor er nødvendigt at udvide stikprøven for at få nok data. Stikprøven udvides til 20 %, altså 193 excerpter hvoraf kun 69 udtales [nja] og altså kan indgå i undersøgelsen.</a:t>
            </a: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b="1" dirty="0" smtClean="0">
                <a:latin typeface="Arial" charset="0"/>
              </a:rPr>
              <a:t>Trækopmærkning og opdeling i betydninger</a:t>
            </a:r>
          </a:p>
          <a:p>
            <a:pPr defTabSz="4176713"/>
            <a:r>
              <a:rPr lang="da-DK" sz="2200" dirty="0" smtClean="0">
                <a:latin typeface="Arial" charset="0"/>
              </a:rPr>
              <a:t>Det viser sig at </a:t>
            </a:r>
            <a:r>
              <a:rPr lang="da-DK" sz="2200" i="1" dirty="0" smtClean="0">
                <a:latin typeface="Arial" charset="0"/>
              </a:rPr>
              <a:t>nja</a:t>
            </a:r>
            <a:r>
              <a:rPr lang="da-DK" sz="2200" dirty="0" smtClean="0">
                <a:latin typeface="Arial" charset="0"/>
              </a:rPr>
              <a:t> har to betydninger som primært adskiller sig fra hinanden i attitudetrækket. </a:t>
            </a:r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Nja 1: </a:t>
            </a:r>
            <a:r>
              <a:rPr lang="da-DK" sz="2200" i="1" dirty="0" smtClean="0">
                <a:latin typeface="Arial" charset="0"/>
              </a:rPr>
              <a:t>Udtrykker </a:t>
            </a:r>
            <a:r>
              <a:rPr lang="da-DK" sz="2200" b="1" i="1" dirty="0" smtClean="0">
                <a:latin typeface="Arial" charset="0"/>
              </a:rPr>
              <a:t>positiv attitude</a:t>
            </a:r>
            <a:r>
              <a:rPr lang="da-DK" sz="2200" i="1" dirty="0" smtClean="0">
                <a:latin typeface="Arial" charset="0"/>
              </a:rPr>
              <a:t> i form af bekræftelse af andens ytring eller genbekræftelse af egen ytring.</a:t>
            </a:r>
            <a:r>
              <a:rPr lang="da-DK" sz="2200" dirty="0" smtClean="0">
                <a:latin typeface="Arial" charset="0"/>
              </a:rPr>
              <a:t> (53 excerpter)</a:t>
            </a:r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For eksempel:</a:t>
            </a: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endParaRPr lang="da-DK" sz="2200" dirty="0" smtClean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/>
            </a:r>
            <a:br>
              <a:rPr lang="da-DK" sz="2200" dirty="0">
                <a:latin typeface="Arial" charset="0"/>
              </a:rPr>
            </a:br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</p:txBody>
      </p:sp>
      <p:sp>
        <p:nvSpPr>
          <p:cNvPr id="2054" name="Rectangle 15"/>
          <p:cNvSpPr>
            <a:spLocks noChangeArrowheads="1"/>
          </p:cNvSpPr>
          <p:nvPr/>
        </p:nvSpPr>
        <p:spPr bwMode="auto">
          <a:xfrm>
            <a:off x="15625763" y="10945813"/>
            <a:ext cx="6265862" cy="307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176713"/>
            <a:endParaRPr lang="en-US" sz="1500">
              <a:latin typeface="Arial" charset="0"/>
            </a:endParaRP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1079500" y="7921625"/>
            <a:ext cx="13538200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636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36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36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36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36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a-DK" sz="4200" dirty="0" smtClean="0">
                <a:latin typeface="Arial" charset="0"/>
              </a:rPr>
              <a:t>Redaktør Jessie </a:t>
            </a:r>
            <a:r>
              <a:rPr lang="da-DK" sz="4200" dirty="0">
                <a:latin typeface="Arial" charset="0"/>
              </a:rPr>
              <a:t>Leigh Nielsen</a:t>
            </a:r>
          </a:p>
          <a:p>
            <a:endParaRPr lang="da-DK" b="1" dirty="0">
              <a:latin typeface="Arial" charset="0"/>
            </a:endParaRPr>
          </a:p>
        </p:txBody>
      </p:sp>
      <p:sp>
        <p:nvSpPr>
          <p:cNvPr id="2057" name="Rectangle 39"/>
          <p:cNvSpPr>
            <a:spLocks noChangeArrowheads="1"/>
          </p:cNvSpPr>
          <p:nvPr/>
        </p:nvSpPr>
        <p:spPr bwMode="auto">
          <a:xfrm>
            <a:off x="15625763" y="10945813"/>
            <a:ext cx="6265862" cy="307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176713"/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endParaRPr lang="da-DK" sz="3000" b="1" dirty="0" smtClean="0">
              <a:latin typeface="Arial" charset="0"/>
            </a:endParaRPr>
          </a:p>
          <a:p>
            <a:pPr defTabSz="4176713"/>
            <a:endParaRPr lang="da-DK" sz="2200" b="1" dirty="0" smtClean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>Nja 2:</a:t>
            </a:r>
            <a:r>
              <a:rPr lang="da-DK" sz="2200" i="1" dirty="0">
                <a:latin typeface="Arial" charset="0"/>
              </a:rPr>
              <a:t> Udtrykker </a:t>
            </a:r>
            <a:r>
              <a:rPr lang="da-DK" sz="2200" b="1" i="1" dirty="0">
                <a:latin typeface="Arial" charset="0"/>
              </a:rPr>
              <a:t>negativ attitude</a:t>
            </a:r>
            <a:r>
              <a:rPr lang="da-DK" sz="2200" i="1" dirty="0">
                <a:latin typeface="Arial" charset="0"/>
              </a:rPr>
              <a:t> som tvivl og </a:t>
            </a:r>
            <a:r>
              <a:rPr lang="da-DK" sz="2200" i="1" dirty="0" smtClean="0">
                <a:latin typeface="Arial" charset="0"/>
              </a:rPr>
              <a:t>forbehold. </a:t>
            </a:r>
            <a:r>
              <a:rPr lang="da-DK" sz="2200" dirty="0">
                <a:latin typeface="Arial" charset="0"/>
              </a:rPr>
              <a:t>(16 excerpter)</a:t>
            </a:r>
            <a:br>
              <a:rPr lang="da-DK" sz="2200" dirty="0">
                <a:latin typeface="Arial" charset="0"/>
              </a:rPr>
            </a:br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>For eksempel:</a:t>
            </a:r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 smtClean="0">
              <a:latin typeface="Arial" charset="0"/>
            </a:endParaRPr>
          </a:p>
          <a:p>
            <a:pPr defTabSz="4176713"/>
            <a:endParaRPr lang="da-DK" sz="2200" i="1" dirty="0">
              <a:latin typeface="Arial" charset="0"/>
            </a:endParaRPr>
          </a:p>
          <a:p>
            <a:pPr defTabSz="4176713"/>
            <a:r>
              <a:rPr lang="da-DK" sz="2200" i="1" dirty="0" smtClean="0">
                <a:latin typeface="Arial" charset="0"/>
              </a:rPr>
              <a:t>Nja 1 </a:t>
            </a:r>
            <a:r>
              <a:rPr lang="da-DK" sz="2200" dirty="0" smtClean="0">
                <a:latin typeface="Arial" charset="0"/>
              </a:rPr>
              <a:t>og </a:t>
            </a:r>
            <a:r>
              <a:rPr lang="da-DK" sz="2200" i="1" dirty="0" smtClean="0">
                <a:latin typeface="Arial" charset="0"/>
              </a:rPr>
              <a:t>nja 2 </a:t>
            </a:r>
            <a:r>
              <a:rPr lang="da-DK" sz="2200" dirty="0" smtClean="0">
                <a:latin typeface="Arial" charset="0"/>
              </a:rPr>
              <a:t>opfører sig også forskelligt distributionelt.  </a:t>
            </a:r>
            <a:r>
              <a:rPr lang="da-DK" sz="2200" i="1" dirty="0" smtClean="0">
                <a:latin typeface="Arial" charset="0"/>
              </a:rPr>
              <a:t>Nja 1</a:t>
            </a:r>
            <a:r>
              <a:rPr lang="da-DK" sz="2200" dirty="0" smtClean="0">
                <a:latin typeface="Arial" charset="0"/>
              </a:rPr>
              <a:t> optræder </a:t>
            </a:r>
            <a:r>
              <a:rPr lang="da-DK" sz="2200" dirty="0">
                <a:latin typeface="Arial" charset="0"/>
              </a:rPr>
              <a:t>både som respons på en andens ytring og på egen </a:t>
            </a:r>
            <a:r>
              <a:rPr lang="da-DK" sz="2200" dirty="0" smtClean="0">
                <a:latin typeface="Arial" charset="0"/>
              </a:rPr>
              <a:t>ytring, mens </a:t>
            </a:r>
            <a:r>
              <a:rPr lang="da-DK" sz="2200" i="1" dirty="0">
                <a:latin typeface="Arial" charset="0"/>
              </a:rPr>
              <a:t>nja 2 </a:t>
            </a:r>
            <a:r>
              <a:rPr lang="da-DK" sz="2200" dirty="0" smtClean="0">
                <a:latin typeface="Arial" charset="0"/>
              </a:rPr>
              <a:t>kun </a:t>
            </a:r>
            <a:r>
              <a:rPr lang="da-DK" sz="2200" dirty="0">
                <a:latin typeface="Arial" charset="0"/>
              </a:rPr>
              <a:t>optræder som respons på en </a:t>
            </a:r>
            <a:r>
              <a:rPr lang="da-DK" sz="2200" dirty="0" smtClean="0">
                <a:latin typeface="Arial" charset="0"/>
              </a:rPr>
              <a:t>andens ytring.</a:t>
            </a:r>
            <a:endParaRPr lang="da-DK" sz="2200" dirty="0">
              <a:latin typeface="Arial" charset="0"/>
            </a:endParaRP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Det </a:t>
            </a:r>
            <a:r>
              <a:rPr lang="da-DK" sz="2200" dirty="0">
                <a:latin typeface="Arial" charset="0"/>
              </a:rPr>
              <a:t>viser sig også at </a:t>
            </a:r>
            <a:r>
              <a:rPr lang="da-DK" sz="2200" i="1" dirty="0">
                <a:latin typeface="Arial" charset="0"/>
              </a:rPr>
              <a:t>nja 1</a:t>
            </a:r>
            <a:r>
              <a:rPr lang="da-DK" sz="2200" dirty="0">
                <a:latin typeface="Arial" charset="0"/>
              </a:rPr>
              <a:t> er betydeligt kortere end </a:t>
            </a:r>
            <a:r>
              <a:rPr lang="da-DK" sz="2200" i="1" dirty="0">
                <a:latin typeface="Arial" charset="0"/>
              </a:rPr>
              <a:t>nja 2</a:t>
            </a:r>
            <a:r>
              <a:rPr lang="da-DK" sz="2200" dirty="0">
                <a:latin typeface="Arial" charset="0"/>
              </a:rPr>
              <a:t>. </a:t>
            </a:r>
            <a:r>
              <a:rPr lang="da-DK" sz="2200" i="1" dirty="0">
                <a:latin typeface="Arial" charset="0"/>
              </a:rPr>
              <a:t>Nja 1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varer </a:t>
            </a:r>
            <a:r>
              <a:rPr lang="da-DK" sz="2200" dirty="0">
                <a:latin typeface="Arial" charset="0"/>
              </a:rPr>
              <a:t>gennemsnitligt 0,27 </a:t>
            </a:r>
            <a:r>
              <a:rPr lang="da-DK" sz="2200" dirty="0" smtClean="0">
                <a:latin typeface="Arial" charset="0"/>
              </a:rPr>
              <a:t>sekunder, </a:t>
            </a:r>
            <a:r>
              <a:rPr lang="da-DK" sz="2200" dirty="0">
                <a:latin typeface="Arial" charset="0"/>
              </a:rPr>
              <a:t>og </a:t>
            </a:r>
            <a:r>
              <a:rPr lang="da-DK" sz="2200" i="1" dirty="0">
                <a:latin typeface="Arial" charset="0"/>
              </a:rPr>
              <a:t>nja 2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varer </a:t>
            </a:r>
            <a:r>
              <a:rPr lang="da-DK" sz="2200" dirty="0">
                <a:latin typeface="Arial" charset="0"/>
              </a:rPr>
              <a:t>gennemsnitligt 0,6 </a:t>
            </a:r>
            <a:r>
              <a:rPr lang="da-DK" sz="2200" dirty="0" smtClean="0">
                <a:latin typeface="Arial" charset="0"/>
              </a:rPr>
              <a:t>sekunder. </a:t>
            </a:r>
            <a:r>
              <a:rPr lang="da-DK" sz="2200" dirty="0">
                <a:latin typeface="Arial" charset="0"/>
              </a:rPr>
              <a:t>Det stemmer overens med sproglig intuition at det tøvende </a:t>
            </a:r>
            <a:r>
              <a:rPr lang="da-DK" sz="2200" i="1" dirty="0">
                <a:latin typeface="Arial" charset="0"/>
              </a:rPr>
              <a:t>nja</a:t>
            </a:r>
            <a:r>
              <a:rPr lang="da-DK" sz="2200" dirty="0">
                <a:latin typeface="Arial" charset="0"/>
              </a:rPr>
              <a:t> skulle være </a:t>
            </a:r>
            <a:r>
              <a:rPr lang="da-DK" sz="2200" dirty="0" smtClean="0">
                <a:latin typeface="Arial" charset="0"/>
              </a:rPr>
              <a:t>langt. Det stemmer også overens med </a:t>
            </a:r>
            <a:r>
              <a:rPr lang="da-DK" sz="2200" dirty="0">
                <a:latin typeface="Arial" charset="0"/>
              </a:rPr>
              <a:t>den </a:t>
            </a:r>
            <a:r>
              <a:rPr lang="da-DK" sz="2200" dirty="0" smtClean="0">
                <a:latin typeface="Arial" charset="0"/>
              </a:rPr>
              <a:t>transskriberede </a:t>
            </a:r>
            <a:r>
              <a:rPr lang="da-DK" sz="2200" dirty="0">
                <a:latin typeface="Arial" charset="0"/>
              </a:rPr>
              <a:t>udtale </a:t>
            </a:r>
            <a:r>
              <a:rPr lang="da-DK" sz="2200" dirty="0" smtClean="0">
                <a:latin typeface="Arial" charset="0"/>
              </a:rPr>
              <a:t>i </a:t>
            </a:r>
            <a:r>
              <a:rPr lang="da-DK" sz="2200" dirty="0">
                <a:latin typeface="Arial" charset="0"/>
              </a:rPr>
              <a:t>for eksempel Den Danske </a:t>
            </a:r>
            <a:r>
              <a:rPr lang="da-DK" sz="2200" dirty="0" smtClean="0">
                <a:latin typeface="Arial" charset="0"/>
              </a:rPr>
              <a:t>Ordbog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hvor </a:t>
            </a:r>
            <a:r>
              <a:rPr lang="da-DK" sz="2200" i="1" dirty="0" smtClean="0">
                <a:latin typeface="Arial" charset="0"/>
              </a:rPr>
              <a:t>nja 2 </a:t>
            </a:r>
            <a:r>
              <a:rPr lang="da-DK" sz="2200" dirty="0" smtClean="0">
                <a:latin typeface="Arial" charset="0"/>
              </a:rPr>
              <a:t>gengives [</a:t>
            </a:r>
            <a:r>
              <a:rPr lang="da-DK" sz="2200" dirty="0" err="1" smtClean="0">
                <a:latin typeface="Arial" charset="0"/>
              </a:rPr>
              <a:t>nja:a</a:t>
            </a:r>
            <a:r>
              <a:rPr lang="da-DK" sz="2200" dirty="0" smtClean="0">
                <a:latin typeface="Arial" charset="0"/>
              </a:rPr>
              <a:t>]. </a:t>
            </a:r>
            <a:endParaRPr lang="da-DK" sz="2200" dirty="0">
              <a:latin typeface="Arial" charset="0"/>
            </a:endParaRPr>
          </a:p>
          <a:p>
            <a:pPr defTabSz="4176713"/>
            <a:endParaRPr lang="da-DK" sz="2200" b="1" dirty="0" smtClean="0">
              <a:latin typeface="Arial" charset="0"/>
            </a:endParaRPr>
          </a:p>
          <a:p>
            <a:pPr defTabSz="4176713"/>
            <a:endParaRPr lang="da-DK" sz="2200" b="1" dirty="0" smtClean="0">
              <a:latin typeface="Arial" charset="0"/>
            </a:endParaRPr>
          </a:p>
          <a:p>
            <a:pPr defTabSz="4176713"/>
            <a:r>
              <a:rPr lang="da-DK" sz="2200" b="1" dirty="0" smtClean="0">
                <a:latin typeface="Arial" charset="0"/>
              </a:rPr>
              <a:t>Statistik</a:t>
            </a:r>
          </a:p>
          <a:p>
            <a:pPr defTabSz="4176713"/>
            <a:r>
              <a:rPr lang="da-DK" sz="2200" i="1" dirty="0" smtClean="0">
                <a:latin typeface="Arial" charset="0"/>
              </a:rPr>
              <a:t>Nja </a:t>
            </a:r>
            <a:r>
              <a:rPr lang="da-DK" sz="2200" i="1" dirty="0">
                <a:latin typeface="Arial" charset="0"/>
              </a:rPr>
              <a:t>1</a:t>
            </a:r>
            <a:r>
              <a:rPr lang="da-DK" sz="2200" dirty="0">
                <a:latin typeface="Arial" charset="0"/>
              </a:rPr>
              <a:t> er meget mere frekvent </a:t>
            </a:r>
            <a:r>
              <a:rPr lang="da-DK" sz="2200" dirty="0" smtClean="0">
                <a:latin typeface="Arial" charset="0"/>
              </a:rPr>
              <a:t> end </a:t>
            </a:r>
            <a:r>
              <a:rPr lang="da-DK" sz="2200" i="1" dirty="0">
                <a:latin typeface="Arial" charset="0"/>
              </a:rPr>
              <a:t>nja 2. Nja 1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forekommer </a:t>
            </a:r>
            <a:r>
              <a:rPr lang="da-DK" sz="2200" dirty="0">
                <a:latin typeface="Arial" charset="0"/>
              </a:rPr>
              <a:t>gennemsnitligt 11,1 gange </a:t>
            </a:r>
            <a:r>
              <a:rPr lang="da-DK" sz="2200" dirty="0" smtClean="0">
                <a:latin typeface="Arial" charset="0"/>
              </a:rPr>
              <a:t>pr.100.000 </a:t>
            </a:r>
            <a:r>
              <a:rPr lang="da-DK" sz="2200" dirty="0" err="1">
                <a:latin typeface="Arial" charset="0"/>
              </a:rPr>
              <a:t>tokens</a:t>
            </a:r>
            <a:r>
              <a:rPr lang="da-DK" sz="2200" dirty="0">
                <a:latin typeface="Arial" charset="0"/>
              </a:rPr>
              <a:t>, og hvor det er mest frekvent, ved talere født efter 1987, </a:t>
            </a:r>
            <a:r>
              <a:rPr lang="da-DK" sz="2200" dirty="0" smtClean="0">
                <a:latin typeface="Arial" charset="0"/>
              </a:rPr>
              <a:t>forekommer </a:t>
            </a:r>
            <a:r>
              <a:rPr lang="da-DK" sz="2200" dirty="0">
                <a:latin typeface="Arial" charset="0"/>
              </a:rPr>
              <a:t>det 39,2 gange </a:t>
            </a:r>
            <a:r>
              <a:rPr lang="da-DK" sz="2200" dirty="0" smtClean="0">
                <a:latin typeface="Arial" charset="0"/>
              </a:rPr>
              <a:t>pr. </a:t>
            </a:r>
            <a:r>
              <a:rPr lang="da-DK" sz="2200" dirty="0">
                <a:latin typeface="Arial" charset="0"/>
              </a:rPr>
              <a:t>100.000 </a:t>
            </a:r>
            <a:r>
              <a:rPr lang="da-DK" sz="2200" dirty="0" err="1">
                <a:latin typeface="Arial" charset="0"/>
              </a:rPr>
              <a:t>tokens</a:t>
            </a:r>
            <a:r>
              <a:rPr lang="da-DK" sz="2200" dirty="0">
                <a:latin typeface="Arial" charset="0"/>
              </a:rPr>
              <a:t>. </a:t>
            </a: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>Til sammenligning </a:t>
            </a:r>
            <a:r>
              <a:rPr lang="da-DK" sz="2200" dirty="0" smtClean="0">
                <a:latin typeface="Arial" charset="0"/>
              </a:rPr>
              <a:t>forekommer </a:t>
            </a:r>
            <a:r>
              <a:rPr lang="da-DK" sz="2200" i="1" dirty="0">
                <a:latin typeface="Arial" charset="0"/>
              </a:rPr>
              <a:t>nja 2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gennemsnitligt kun </a:t>
            </a:r>
            <a:r>
              <a:rPr lang="da-DK" sz="2200" dirty="0">
                <a:latin typeface="Arial" charset="0"/>
              </a:rPr>
              <a:t>1,6 gange </a:t>
            </a:r>
            <a:r>
              <a:rPr lang="da-DK" sz="2200" dirty="0" smtClean="0">
                <a:latin typeface="Arial" charset="0"/>
              </a:rPr>
              <a:t>pr. </a:t>
            </a:r>
            <a:r>
              <a:rPr lang="da-DK" sz="2200" dirty="0">
                <a:latin typeface="Arial" charset="0"/>
              </a:rPr>
              <a:t>100.000 </a:t>
            </a:r>
            <a:r>
              <a:rPr lang="da-DK" sz="2200" dirty="0" err="1">
                <a:latin typeface="Arial" charset="0"/>
              </a:rPr>
              <a:t>tokens</a:t>
            </a:r>
            <a:r>
              <a:rPr lang="da-DK" sz="2200" dirty="0">
                <a:latin typeface="Arial" charset="0"/>
              </a:rPr>
              <a:t>. </a:t>
            </a: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Der </a:t>
            </a:r>
            <a:r>
              <a:rPr lang="da-DK" sz="2200" dirty="0">
                <a:latin typeface="Arial" charset="0"/>
              </a:rPr>
              <a:t>er også en klar tendens </a:t>
            </a:r>
            <a:r>
              <a:rPr lang="da-DK" sz="2200" dirty="0" smtClean="0">
                <a:latin typeface="Arial" charset="0"/>
              </a:rPr>
              <a:t>til at </a:t>
            </a:r>
            <a:r>
              <a:rPr lang="da-DK" sz="2200" i="1" dirty="0">
                <a:latin typeface="Arial" charset="0"/>
              </a:rPr>
              <a:t>nja 1</a:t>
            </a:r>
            <a:r>
              <a:rPr lang="da-DK" sz="2200" dirty="0">
                <a:latin typeface="Arial" charset="0"/>
              </a:rPr>
              <a:t> oftest bruges af </a:t>
            </a:r>
            <a:r>
              <a:rPr lang="da-DK" sz="2200" dirty="0" smtClean="0">
                <a:latin typeface="Arial" charset="0"/>
              </a:rPr>
              <a:t>unge </a:t>
            </a:r>
            <a:r>
              <a:rPr lang="da-DK" sz="2200" dirty="0">
                <a:latin typeface="Arial" charset="0"/>
              </a:rPr>
              <a:t>som det kan ses i figur </a:t>
            </a:r>
            <a:r>
              <a:rPr lang="da-DK" sz="2200" dirty="0" smtClean="0">
                <a:latin typeface="Arial" charset="0"/>
              </a:rPr>
              <a:t>4.</a:t>
            </a:r>
            <a:endParaRPr lang="da-DK" sz="2200" dirty="0">
              <a:latin typeface="Arial" charset="0"/>
            </a:endParaRPr>
          </a:p>
          <a:p>
            <a:pPr defTabSz="4176713"/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r>
              <a:rPr lang="da-DK" sz="3000" b="1" dirty="0">
                <a:latin typeface="Arial" charset="0"/>
              </a:rPr>
              <a:t/>
            </a:r>
            <a:br>
              <a:rPr lang="da-DK" sz="3000" b="1" dirty="0">
                <a:latin typeface="Arial" charset="0"/>
              </a:rPr>
            </a:br>
            <a:endParaRPr lang="da-DK" sz="3000" b="1" dirty="0" smtClean="0">
              <a:latin typeface="Arial" charset="0"/>
            </a:endParaRPr>
          </a:p>
          <a:p>
            <a:pPr defTabSz="4176713"/>
            <a:endParaRPr lang="da-DK" sz="3000" b="1" dirty="0">
              <a:latin typeface="Arial" charset="0"/>
            </a:endParaRPr>
          </a:p>
          <a:p>
            <a:pPr defTabSz="4176713"/>
            <a:endParaRPr lang="da-DK" sz="3000" b="1" dirty="0" smtClean="0">
              <a:latin typeface="Arial" charset="0"/>
            </a:endParaRPr>
          </a:p>
          <a:p>
            <a:pPr defTabSz="4176713"/>
            <a:endParaRPr lang="da-DK" sz="3000" b="1" dirty="0">
              <a:latin typeface="Arial" charset="0"/>
            </a:endParaRPr>
          </a:p>
          <a:p>
            <a:pPr defTabSz="4176713"/>
            <a:endParaRPr lang="da-DK" sz="3000" b="1" dirty="0" smtClean="0">
              <a:latin typeface="Arial" charset="0"/>
            </a:endParaRPr>
          </a:p>
          <a:p>
            <a:pPr defTabSz="4176713"/>
            <a:endParaRPr lang="da-DK" sz="3000" b="1" dirty="0">
              <a:latin typeface="Arial" charset="0"/>
            </a:endParaRPr>
          </a:p>
          <a:p>
            <a:pPr defTabSz="4176713"/>
            <a:endParaRPr lang="da-DK" sz="3000" b="1" dirty="0" smtClean="0">
              <a:latin typeface="Arial" charset="0"/>
            </a:endParaRPr>
          </a:p>
          <a:p>
            <a:pPr defTabSz="4176713"/>
            <a:endParaRPr lang="da-DK" sz="3000" b="1" dirty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r>
              <a:rPr lang="da-DK" sz="1800" b="1" dirty="0" smtClean="0">
                <a:latin typeface="Arial" charset="0"/>
              </a:rPr>
              <a:t>Figur </a:t>
            </a:r>
            <a:r>
              <a:rPr lang="da-DK" sz="1800" b="1" dirty="0">
                <a:latin typeface="Arial" charset="0"/>
              </a:rPr>
              <a:t>4</a:t>
            </a:r>
            <a:endParaRPr lang="da-DK" sz="1800" b="1" dirty="0" smtClean="0">
              <a:latin typeface="Arial" charset="0"/>
            </a:endParaRPr>
          </a:p>
          <a:p>
            <a:pPr defTabSz="4176713"/>
            <a:r>
              <a:rPr lang="da-DK" sz="1800" dirty="0" smtClean="0">
                <a:latin typeface="Arial" charset="0"/>
              </a:rPr>
              <a:t>Diagram over frekvensen af </a:t>
            </a:r>
            <a:r>
              <a:rPr lang="da-DK" sz="1800" i="1" dirty="0" smtClean="0">
                <a:latin typeface="Arial" charset="0"/>
              </a:rPr>
              <a:t>nja 1</a:t>
            </a:r>
            <a:r>
              <a:rPr lang="da-DK" sz="1800" dirty="0">
                <a:latin typeface="Arial" charset="0"/>
              </a:rPr>
              <a:t> </a:t>
            </a:r>
            <a:r>
              <a:rPr lang="da-DK" sz="1800" dirty="0" smtClean="0">
                <a:latin typeface="Arial" charset="0"/>
              </a:rPr>
              <a:t>fordelt på taleres fødeår</a:t>
            </a:r>
            <a:endParaRPr lang="da-DK" sz="3000" b="1" dirty="0" smtClean="0">
              <a:latin typeface="Arial" charset="0"/>
            </a:endParaRPr>
          </a:p>
          <a:p>
            <a:pPr defTabSz="4176713"/>
            <a:endParaRPr lang="da-DK" sz="3000" b="1" dirty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  </a:t>
            </a:r>
            <a:r>
              <a:rPr lang="da-DK" sz="2100" dirty="0" smtClean="0">
                <a:latin typeface="Arial" charset="0"/>
              </a:rPr>
              <a:t> </a:t>
            </a: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endParaRPr lang="da-DK" sz="2100" dirty="0" smtClean="0">
              <a:latin typeface="Arial" charset="0"/>
            </a:endParaRPr>
          </a:p>
          <a:p>
            <a:pPr defTabSz="4176713"/>
            <a:endParaRPr lang="da-DK" sz="2100" b="1" dirty="0">
              <a:latin typeface="Arial" charset="0"/>
            </a:endParaRPr>
          </a:p>
          <a:p>
            <a:pPr defTabSz="4176713"/>
            <a:endParaRPr lang="da-DK" sz="2100" b="1" dirty="0" smtClean="0">
              <a:latin typeface="Arial" charset="0"/>
            </a:endParaRPr>
          </a:p>
          <a:p>
            <a:pPr defTabSz="4176713"/>
            <a:endParaRPr lang="da-DK" sz="2100" b="1" dirty="0">
              <a:latin typeface="Arial" charset="0"/>
            </a:endParaRPr>
          </a:p>
          <a:p>
            <a:pPr defTabSz="4176713"/>
            <a:endParaRPr lang="da-DK" sz="2100" b="1" dirty="0" smtClean="0">
              <a:latin typeface="Arial" charset="0"/>
            </a:endParaRPr>
          </a:p>
          <a:p>
            <a:pPr defTabSz="4176713"/>
            <a:endParaRPr lang="da-DK" sz="2100" b="1" dirty="0">
              <a:latin typeface="Arial" charset="0"/>
            </a:endParaRPr>
          </a:p>
          <a:p>
            <a:pPr defTabSz="4176713"/>
            <a:endParaRPr lang="da-DK" sz="2100" b="1" dirty="0" smtClean="0">
              <a:latin typeface="Arial" charset="0"/>
            </a:endParaRPr>
          </a:p>
          <a:p>
            <a:pPr defTabSz="4176713"/>
            <a:endParaRPr lang="da-DK" sz="2100" b="1" dirty="0">
              <a:latin typeface="Arial" charset="0"/>
            </a:endParaRPr>
          </a:p>
          <a:p>
            <a:pPr defTabSz="4176713"/>
            <a:endParaRPr lang="da-DK" sz="2100" b="1" dirty="0" smtClean="0">
              <a:latin typeface="Arial" charset="0"/>
            </a:endParaRPr>
          </a:p>
          <a:p>
            <a:pPr defTabSz="4176713"/>
            <a:endParaRPr lang="da-DK" sz="2100" b="1" dirty="0">
              <a:latin typeface="Arial" charset="0"/>
            </a:endParaRPr>
          </a:p>
          <a:p>
            <a:pPr defTabSz="4176713"/>
            <a:endParaRPr lang="da-DK" sz="2100" b="1" dirty="0" smtClean="0">
              <a:latin typeface="Arial" charset="0"/>
            </a:endParaRPr>
          </a:p>
          <a:p>
            <a:pPr defTabSz="4176713"/>
            <a:endParaRPr lang="da-DK" sz="2100" b="1" dirty="0">
              <a:latin typeface="Arial" charset="0"/>
            </a:endParaRPr>
          </a:p>
          <a:p>
            <a:pPr defTabSz="4176713"/>
            <a:endParaRPr lang="da-DK" sz="2100" b="1" dirty="0" smtClean="0">
              <a:latin typeface="Arial" charset="0"/>
            </a:endParaRPr>
          </a:p>
          <a:p>
            <a:pPr defTabSz="4176713"/>
            <a:endParaRPr lang="da-DK" sz="2100" b="1" dirty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endParaRPr lang="da-DK" sz="2100" b="1" dirty="0" smtClean="0">
              <a:latin typeface="Arial" charset="0"/>
            </a:endParaRPr>
          </a:p>
          <a:p>
            <a:pPr defTabSz="4176713"/>
            <a:endParaRPr lang="da-DK" sz="2200" b="1" dirty="0">
              <a:latin typeface="Arial" charset="0"/>
            </a:endParaRPr>
          </a:p>
          <a:p>
            <a:pPr defTabSz="4176713"/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endParaRPr lang="da-DK" sz="2100" dirty="0">
              <a:latin typeface="Arial" charset="0"/>
            </a:endParaRPr>
          </a:p>
        </p:txBody>
      </p:sp>
      <p:sp>
        <p:nvSpPr>
          <p:cNvPr id="2060" name="Rectangle 42"/>
          <p:cNvSpPr>
            <a:spLocks noChangeArrowheads="1"/>
          </p:cNvSpPr>
          <p:nvPr/>
        </p:nvSpPr>
        <p:spPr bwMode="auto">
          <a:xfrm>
            <a:off x="22934613" y="10945813"/>
            <a:ext cx="6265862" cy="307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lvl="0" algn="r">
              <a:spcBef>
                <a:spcPct val="50000"/>
              </a:spcBef>
            </a:pP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r>
              <a:rPr lang="da-DK" sz="2100" dirty="0" smtClean="0">
                <a:latin typeface="Arial" charset="0"/>
              </a:rPr>
              <a:t/>
            </a:r>
            <a:br>
              <a:rPr lang="da-DK" sz="2100" dirty="0" smtClean="0">
                <a:latin typeface="Arial" charset="0"/>
              </a:rPr>
            </a:br>
            <a:endParaRPr lang="da-DK" sz="2100" dirty="0" smtClean="0">
              <a:latin typeface="Arial" charset="0"/>
            </a:endParaRPr>
          </a:p>
          <a:p>
            <a:pPr lvl="0" algn="r">
              <a:spcBef>
                <a:spcPct val="50000"/>
              </a:spcBef>
            </a:pPr>
            <a:r>
              <a:rPr lang="da-DK" sz="1800" b="1" dirty="0" smtClean="0">
                <a:solidFill>
                  <a:prstClr val="black"/>
                </a:solidFill>
                <a:latin typeface="Arial" charset="0"/>
              </a:rPr>
              <a:t>Figur 5</a:t>
            </a:r>
            <a:endParaRPr lang="da-DK" sz="1800" b="1" dirty="0">
              <a:solidFill>
                <a:prstClr val="black"/>
              </a:solidFill>
              <a:latin typeface="Arial" charset="0"/>
            </a:endParaRPr>
          </a:p>
          <a:p>
            <a:pPr lvl="0" algn="r">
              <a:spcBef>
                <a:spcPct val="50000"/>
              </a:spcBef>
            </a:pPr>
            <a:r>
              <a:rPr lang="da-DK" sz="1800" dirty="0">
                <a:solidFill>
                  <a:prstClr val="black"/>
                </a:solidFill>
                <a:latin typeface="Arial" charset="0"/>
              </a:rPr>
              <a:t>Tabel over de forskellige betydninger af </a:t>
            </a:r>
            <a:r>
              <a:rPr lang="da-DK" sz="1800" i="1" dirty="0">
                <a:solidFill>
                  <a:prstClr val="black"/>
                </a:solidFill>
                <a:latin typeface="Arial" charset="0"/>
              </a:rPr>
              <a:t>nja</a:t>
            </a:r>
            <a:r>
              <a:rPr lang="da-DK" sz="1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a-DK" sz="1800" dirty="0" smtClean="0">
                <a:solidFill>
                  <a:prstClr val="black"/>
                </a:solidFill>
                <a:latin typeface="Arial" charset="0"/>
              </a:rPr>
              <a:t>henholdsvis i </a:t>
            </a:r>
            <a:r>
              <a:rPr lang="da-DK" sz="1800" dirty="0">
                <a:solidFill>
                  <a:prstClr val="black"/>
                </a:solidFill>
                <a:latin typeface="Arial" charset="0"/>
              </a:rPr>
              <a:t>ODT og DDO</a:t>
            </a: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endParaRPr lang="da-DK" sz="2100" dirty="0" smtClean="0">
              <a:latin typeface="Arial" charset="0"/>
            </a:endParaRPr>
          </a:p>
          <a:p>
            <a:pPr defTabSz="4176713"/>
            <a:r>
              <a:rPr lang="da-DK" sz="2800" b="1" dirty="0" smtClean="0">
                <a:latin typeface="Arial" charset="0"/>
              </a:rPr>
              <a:t>ODT </a:t>
            </a:r>
            <a:r>
              <a:rPr lang="da-DK" sz="2800" b="1" dirty="0">
                <a:latin typeface="Arial" charset="0"/>
              </a:rPr>
              <a:t>og traditionelle ordbøger</a:t>
            </a:r>
            <a:r>
              <a:rPr lang="da-DK" sz="2800" i="1" dirty="0">
                <a:latin typeface="Arial" charset="0"/>
              </a:rPr>
              <a:t/>
            </a:r>
            <a:br>
              <a:rPr lang="da-DK" sz="2800" i="1" dirty="0">
                <a:latin typeface="Arial" charset="0"/>
              </a:rPr>
            </a:br>
            <a:r>
              <a:rPr lang="da-DK" sz="2000" dirty="0">
                <a:latin typeface="Arial" charset="0"/>
              </a:rPr>
              <a:t/>
            </a:r>
            <a:br>
              <a:rPr lang="da-DK" sz="2000" dirty="0">
                <a:latin typeface="Arial" charset="0"/>
              </a:rPr>
            </a:br>
            <a:r>
              <a:rPr lang="da-DK" sz="2200" dirty="0">
                <a:latin typeface="Arial" charset="0"/>
              </a:rPr>
              <a:t>Figur 5 viser forskellen på ODT’s og </a:t>
            </a:r>
            <a:r>
              <a:rPr lang="da-DK" sz="2200" dirty="0" err="1">
                <a:latin typeface="Arial" charset="0"/>
              </a:rPr>
              <a:t>DDO’s</a:t>
            </a:r>
            <a:r>
              <a:rPr lang="da-DK" sz="2200" dirty="0">
                <a:latin typeface="Arial" charset="0"/>
              </a:rPr>
              <a:t> behandling af </a:t>
            </a:r>
            <a:r>
              <a:rPr lang="da-DK" sz="2200" i="1" dirty="0">
                <a:latin typeface="Arial" charset="0"/>
              </a:rPr>
              <a:t>nja</a:t>
            </a:r>
            <a:r>
              <a:rPr lang="da-DK" sz="2200" dirty="0">
                <a:latin typeface="Arial" charset="0"/>
              </a:rPr>
              <a:t>. DDO (Den Danske Ordbog)  er primært baseret på skriftsprogsdata.</a:t>
            </a: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>ODT har altså ved hjælp af et talesprogskorpus både fundet det lemma som findes i DDO, og afdækket et nyt lemma som ikke fremgår i traditionelle ordbøger. </a:t>
            </a: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>Her er det altså lykkedes ODT ved hjælp af et talesprogskorpus og en lydfokuseret tilgang at finde frem til et nyt lemma som hidtil  ikke har været kendt.</a:t>
            </a: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>Interessant er det at det tidligere ukendte lemma </a:t>
            </a:r>
            <a:r>
              <a:rPr lang="da-DK" sz="2200" i="1" dirty="0">
                <a:latin typeface="Arial" charset="0"/>
              </a:rPr>
              <a:t>nja 1</a:t>
            </a:r>
            <a:r>
              <a:rPr lang="da-DK" sz="2200" dirty="0">
                <a:latin typeface="Arial" charset="0"/>
              </a:rPr>
              <a:t> endda er meget mere frekvent end det eksisterende lemma </a:t>
            </a:r>
            <a:r>
              <a:rPr lang="da-DK" sz="2200" i="1" dirty="0">
                <a:latin typeface="Arial" charset="0"/>
              </a:rPr>
              <a:t>nja </a:t>
            </a:r>
            <a:r>
              <a:rPr lang="da-DK" sz="2200" i="1" dirty="0" smtClean="0">
                <a:latin typeface="Arial" charset="0"/>
              </a:rPr>
              <a:t>2,</a:t>
            </a:r>
            <a:r>
              <a:rPr lang="da-DK" sz="2200" dirty="0" smtClean="0">
                <a:latin typeface="Arial" charset="0"/>
              </a:rPr>
              <a:t> </a:t>
            </a:r>
            <a:r>
              <a:rPr lang="da-DK" sz="2200" dirty="0">
                <a:latin typeface="Arial" charset="0"/>
              </a:rPr>
              <a:t>som det ses i figur 6.</a:t>
            </a:r>
            <a:endParaRPr lang="da-DK" sz="22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1800" b="1" dirty="0" smtClean="0">
              <a:latin typeface="Arial" charset="0"/>
            </a:endParaRPr>
          </a:p>
          <a:p>
            <a:pPr defTabSz="4176713"/>
            <a:r>
              <a:rPr lang="da-DK" sz="1800" b="1" dirty="0" smtClean="0">
                <a:latin typeface="Arial" charset="0"/>
              </a:rPr>
              <a:t>Figur 6</a:t>
            </a:r>
          </a:p>
          <a:p>
            <a:pPr defTabSz="4176713"/>
            <a:r>
              <a:rPr lang="da-DK" sz="1800" dirty="0" smtClean="0">
                <a:latin typeface="Arial" charset="0"/>
              </a:rPr>
              <a:t>Diagram over frekvensen af </a:t>
            </a:r>
            <a:r>
              <a:rPr lang="da-DK" sz="1800" i="1" dirty="0" smtClean="0">
                <a:latin typeface="Arial" charset="0"/>
              </a:rPr>
              <a:t>nja 1</a:t>
            </a:r>
            <a:r>
              <a:rPr lang="da-DK" sz="1800" dirty="0" smtClean="0">
                <a:latin typeface="Arial" charset="0"/>
              </a:rPr>
              <a:t> og </a:t>
            </a:r>
            <a:r>
              <a:rPr lang="da-DK" sz="1800" i="1" dirty="0" smtClean="0">
                <a:latin typeface="Arial" charset="0"/>
              </a:rPr>
              <a:t>nja 2</a:t>
            </a:r>
            <a:endParaRPr lang="da-DK" sz="1800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endParaRPr lang="da-DK" sz="2000" b="1" dirty="0" smtClean="0">
              <a:latin typeface="Arial" charset="0"/>
            </a:endParaRPr>
          </a:p>
          <a:p>
            <a:pPr defTabSz="4176713"/>
            <a:r>
              <a:rPr lang="da-DK" sz="2200" b="1" dirty="0" smtClean="0">
                <a:latin typeface="Arial" charset="0"/>
              </a:rPr>
              <a:t>Eget </a:t>
            </a:r>
            <a:r>
              <a:rPr lang="da-DK" sz="2200" b="1" dirty="0">
                <a:latin typeface="Arial" charset="0"/>
              </a:rPr>
              <a:t>lemma eller </a:t>
            </a:r>
            <a:r>
              <a:rPr lang="da-DK" sz="2200" b="1" dirty="0" smtClean="0">
                <a:latin typeface="Arial" charset="0"/>
              </a:rPr>
              <a:t>udtalevariant</a:t>
            </a:r>
          </a:p>
          <a:p>
            <a:pPr defTabSz="4176713"/>
            <a:r>
              <a:rPr lang="da-DK" sz="2200" dirty="0" smtClean="0">
                <a:latin typeface="Arial" charset="0"/>
              </a:rPr>
              <a:t>Det </a:t>
            </a:r>
            <a:r>
              <a:rPr lang="da-DK" sz="2200" dirty="0">
                <a:latin typeface="Arial" charset="0"/>
              </a:rPr>
              <a:t>kan </a:t>
            </a:r>
            <a:r>
              <a:rPr lang="da-DK" sz="2200" dirty="0" smtClean="0">
                <a:latin typeface="Arial" charset="0"/>
              </a:rPr>
              <a:t>diskuteres om </a:t>
            </a:r>
            <a:r>
              <a:rPr lang="da-DK" sz="2200" i="1" dirty="0">
                <a:latin typeface="Arial" charset="0"/>
              </a:rPr>
              <a:t>nja 1</a:t>
            </a:r>
            <a:r>
              <a:rPr lang="da-DK" sz="2200" dirty="0">
                <a:latin typeface="Arial" charset="0"/>
              </a:rPr>
              <a:t> skal være </a:t>
            </a:r>
            <a:r>
              <a:rPr lang="da-DK" sz="2200" dirty="0" smtClean="0">
                <a:latin typeface="Arial" charset="0"/>
              </a:rPr>
              <a:t>et selvstændigt </a:t>
            </a:r>
            <a:r>
              <a:rPr lang="da-DK" sz="2200" dirty="0">
                <a:latin typeface="Arial" charset="0"/>
              </a:rPr>
              <a:t>lemma </a:t>
            </a:r>
            <a:r>
              <a:rPr lang="da-DK" sz="2200" dirty="0" smtClean="0">
                <a:latin typeface="Arial" charset="0"/>
              </a:rPr>
              <a:t>eller </a:t>
            </a:r>
            <a:r>
              <a:rPr lang="da-DK" sz="2200" dirty="0">
                <a:latin typeface="Arial" charset="0"/>
              </a:rPr>
              <a:t>en udtalevariant af </a:t>
            </a:r>
            <a:r>
              <a:rPr lang="da-DK" sz="2200" dirty="0" smtClean="0">
                <a:latin typeface="Arial" charset="0"/>
              </a:rPr>
              <a:t> </a:t>
            </a:r>
            <a:r>
              <a:rPr lang="da-DK" sz="2200" i="1" dirty="0" smtClean="0">
                <a:latin typeface="Arial" charset="0"/>
              </a:rPr>
              <a:t>ja </a:t>
            </a:r>
            <a:r>
              <a:rPr lang="da-DK" sz="2200" dirty="0" smtClean="0">
                <a:latin typeface="Arial" charset="0"/>
              </a:rPr>
              <a:t>eller muligvis af andre lemmaer. </a:t>
            </a:r>
            <a:r>
              <a:rPr lang="da-DK" sz="2200" dirty="0">
                <a:latin typeface="Arial" charset="0"/>
              </a:rPr>
              <a:t>Umiddelbart synes </a:t>
            </a:r>
            <a:r>
              <a:rPr lang="da-DK" sz="2200" i="1" dirty="0">
                <a:latin typeface="Arial" charset="0"/>
              </a:rPr>
              <a:t>nja 1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nemlig at </a:t>
            </a:r>
            <a:r>
              <a:rPr lang="da-DK" sz="2200" dirty="0">
                <a:latin typeface="Arial" charset="0"/>
              </a:rPr>
              <a:t>betyde nogenlunde det samme som </a:t>
            </a:r>
            <a:r>
              <a:rPr lang="da-DK" sz="2200" i="1" dirty="0">
                <a:latin typeface="Arial" charset="0"/>
              </a:rPr>
              <a:t>ja</a:t>
            </a:r>
            <a:r>
              <a:rPr lang="da-DK" sz="2200" dirty="0">
                <a:latin typeface="Arial" charset="0"/>
              </a:rPr>
              <a:t>, </a:t>
            </a:r>
            <a:r>
              <a:rPr lang="da-DK" sz="2200" dirty="0" smtClean="0">
                <a:latin typeface="Arial" charset="0"/>
              </a:rPr>
              <a:t>altså </a:t>
            </a:r>
            <a:r>
              <a:rPr lang="da-DK" sz="2200" dirty="0">
                <a:latin typeface="Arial" charset="0"/>
              </a:rPr>
              <a:t>en </a:t>
            </a:r>
            <a:r>
              <a:rPr lang="da-DK" sz="2200" dirty="0" smtClean="0">
                <a:latin typeface="Arial" charset="0"/>
              </a:rPr>
              <a:t>generel accept af det som er blevet sagt. </a:t>
            </a:r>
          </a:p>
          <a:p>
            <a:pPr defTabSz="4176713"/>
            <a:endParaRPr lang="da-DK" sz="2200" dirty="0" smtClean="0">
              <a:latin typeface="Arial" charset="0"/>
            </a:endParaRPr>
          </a:p>
          <a:p>
            <a:pPr defTabSz="4176713"/>
            <a:r>
              <a:rPr lang="da-DK" sz="2200" dirty="0" smtClean="0">
                <a:latin typeface="Arial" charset="0"/>
              </a:rPr>
              <a:t>Om </a:t>
            </a:r>
            <a:r>
              <a:rPr lang="da-DK" sz="2200" i="1" dirty="0" smtClean="0">
                <a:latin typeface="Arial" charset="0"/>
              </a:rPr>
              <a:t>nja 1 </a:t>
            </a:r>
            <a:r>
              <a:rPr lang="da-DK" sz="2200" dirty="0" smtClean="0">
                <a:latin typeface="Arial" charset="0"/>
              </a:rPr>
              <a:t>og </a:t>
            </a:r>
            <a:r>
              <a:rPr lang="da-DK" sz="2200" i="1" dirty="0" smtClean="0">
                <a:latin typeface="Arial" charset="0"/>
              </a:rPr>
              <a:t>ja</a:t>
            </a:r>
            <a:r>
              <a:rPr lang="da-DK" sz="2200" dirty="0">
                <a:latin typeface="Arial" charset="0"/>
              </a:rPr>
              <a:t> </a:t>
            </a:r>
            <a:r>
              <a:rPr lang="da-DK" sz="2200" dirty="0" smtClean="0">
                <a:latin typeface="Arial" charset="0"/>
              </a:rPr>
              <a:t>er samme lemma kan ikke afgøres før vi også har analyseret </a:t>
            </a:r>
            <a:r>
              <a:rPr lang="da-DK" sz="2200" i="1" dirty="0" smtClean="0">
                <a:latin typeface="Arial" charset="0"/>
              </a:rPr>
              <a:t>ja</a:t>
            </a:r>
            <a:r>
              <a:rPr lang="da-DK" sz="2200" dirty="0" smtClean="0">
                <a:latin typeface="Arial" charset="0"/>
              </a:rPr>
              <a:t>. Først efter begge udtaler er analyseret, kan det overvejes hvorvidt de hører til ét eller to lemmaer.</a:t>
            </a:r>
          </a:p>
          <a:p>
            <a:pPr defTabSz="4176713"/>
            <a:endParaRPr lang="da-DK" sz="2200" dirty="0">
              <a:latin typeface="Arial" charset="0"/>
            </a:endParaRPr>
          </a:p>
          <a:p>
            <a:pPr defTabSz="4176713"/>
            <a:r>
              <a:rPr lang="da-DK" sz="2200" dirty="0">
                <a:latin typeface="Arial" charset="0"/>
              </a:rPr>
              <a:t>Det er ODT’s ambition at være lydbaseret</a:t>
            </a:r>
            <a:r>
              <a:rPr lang="da-DK" sz="2200" dirty="0" smtClean="0">
                <a:latin typeface="Arial" charset="0"/>
              </a:rPr>
              <a:t>. På den måde registrerer ODT en anden dimension af ordforrådet end de traditionelle skriftbaserede ordbøger. Som det er blevet vist med </a:t>
            </a:r>
            <a:r>
              <a:rPr lang="da-DK" sz="2200" i="1" dirty="0" smtClean="0">
                <a:latin typeface="Arial" charset="0"/>
              </a:rPr>
              <a:t>nja,</a:t>
            </a:r>
            <a:r>
              <a:rPr lang="da-DK" sz="2200" dirty="0" smtClean="0">
                <a:latin typeface="Arial" charset="0"/>
              </a:rPr>
              <a:t> er det muligt for ODT at afdække nye lemmaer som ikke opdages, hvis man kun tager højde for ortografi.</a:t>
            </a:r>
            <a:endParaRPr lang="da-DK" sz="2200" dirty="0">
              <a:latin typeface="Arial" charset="0"/>
            </a:endParaRPr>
          </a:p>
          <a:p>
            <a:pPr defTabSz="4176713"/>
            <a:endParaRPr lang="da-DK" sz="2100" dirty="0">
              <a:latin typeface="Arial" charset="0"/>
            </a:endParaRPr>
          </a:p>
          <a:p>
            <a:pPr defTabSz="4176713"/>
            <a:endParaRPr lang="da-DK" sz="2000" dirty="0" smtClean="0">
              <a:latin typeface="Arial" charset="0"/>
            </a:endParaRPr>
          </a:p>
          <a:p>
            <a:pPr defTabSz="4176713"/>
            <a:r>
              <a:rPr lang="da-DK" sz="2100" b="1" dirty="0" smtClean="0">
                <a:latin typeface="Arial" charset="0"/>
              </a:rPr>
              <a:t>Spørgsmål eller kommentarer:</a:t>
            </a:r>
          </a:p>
          <a:p>
            <a:pPr defTabSz="4176713"/>
            <a:endParaRPr lang="da-DK" sz="2100" b="1" dirty="0">
              <a:latin typeface="Arial" charset="0"/>
            </a:endParaRPr>
          </a:p>
          <a:p>
            <a:pPr defTabSz="4176713"/>
            <a:r>
              <a:rPr lang="da-DK" sz="2100" b="1" dirty="0" smtClean="0">
                <a:latin typeface="Arial" charset="0"/>
              </a:rPr>
              <a:t>Jessie Leigh Nielsen</a:t>
            </a:r>
          </a:p>
          <a:p>
            <a:pPr defTabSz="4176713"/>
            <a:r>
              <a:rPr lang="da-DK" sz="2100" b="1" dirty="0" smtClean="0">
                <a:latin typeface="Arial" charset="0"/>
              </a:rPr>
              <a:t>Ordbog over Dansk Talesprog</a:t>
            </a:r>
          </a:p>
          <a:p>
            <a:pPr defTabSz="4176713"/>
            <a:r>
              <a:rPr lang="da-DK" sz="2100" b="1" dirty="0" smtClean="0">
                <a:latin typeface="Arial" charset="0"/>
              </a:rPr>
              <a:t>Københavns Universitet</a:t>
            </a:r>
          </a:p>
          <a:p>
            <a:pPr defTabSz="4176713"/>
            <a:r>
              <a:rPr lang="da-DK" sz="2100" b="1" dirty="0" smtClean="0">
                <a:latin typeface="Arial" charset="0"/>
              </a:rPr>
              <a:t>mkg690@alumni.ku.dk</a:t>
            </a: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r>
              <a:rPr lang="da-DK" sz="2100" dirty="0">
                <a:latin typeface="Arial" charset="0"/>
              </a:rPr>
              <a:t/>
            </a:r>
            <a:br>
              <a:rPr lang="da-DK" sz="2100" dirty="0">
                <a:latin typeface="Arial" charset="0"/>
              </a:rPr>
            </a:br>
            <a:endParaRPr lang="da-DK" sz="2100" dirty="0">
              <a:latin typeface="Arial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62578"/>
              </p:ext>
            </p:extLst>
          </p:nvPr>
        </p:nvGraphicFramePr>
        <p:xfrm>
          <a:off x="15625763" y="10892538"/>
          <a:ext cx="13574713" cy="7559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3979"/>
                <a:gridCol w="4712715"/>
                <a:gridCol w="4608019"/>
              </a:tblGrid>
              <a:tr h="1142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Lemma</a:t>
                      </a:r>
                      <a:endParaRPr lang="da-DK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28A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effectLst/>
                        </a:rPr>
                        <a:t>Ordbog over Dansk Talesprog</a:t>
                      </a:r>
                      <a:endParaRPr lang="da-DK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Den Danske Ordbog</a:t>
                      </a:r>
                      <a:endParaRPr lang="da-DK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Nja 1</a:t>
                      </a:r>
                      <a:endParaRPr lang="da-DK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Udtrykker positiv attitude i form af bekræftelse af andens </a:t>
                      </a:r>
                      <a:r>
                        <a:rPr lang="da-DK" sz="2400" dirty="0" smtClean="0">
                          <a:effectLst/>
                        </a:rPr>
                        <a:t>eller genbekræftelse af </a:t>
                      </a:r>
                      <a:r>
                        <a:rPr lang="da-DK" sz="2400" dirty="0">
                          <a:effectLst/>
                        </a:rPr>
                        <a:t>egen forudgående ytring.</a:t>
                      </a:r>
                      <a:endParaRPr lang="da-DK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-</a:t>
                      </a:r>
                      <a:endParaRPr lang="da-DK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3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Nja 2</a:t>
                      </a:r>
                      <a:endParaRPr lang="da-DK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Udtrykker negativ attitude som tvivl og forbehold.</a:t>
                      </a:r>
                      <a:endParaRPr lang="da-DK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Bruges for at udtrykke tøven, tvivl eller forbehold, fx når man ikke mener at kunne svare entydigt ja eller nej på et spørgsmål.</a:t>
                      </a:r>
                      <a:endParaRPr lang="da-DK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6" name="Billede 25" descr="martin ø forslag oran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4997" y="10945813"/>
            <a:ext cx="6234237" cy="265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59" y="19460046"/>
            <a:ext cx="6284659" cy="2148948"/>
          </a:xfrm>
          <a:prstGeom prst="rect">
            <a:avLst/>
          </a:prstGeom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964655"/>
              </p:ext>
            </p:extLst>
          </p:nvPr>
        </p:nvGraphicFramePr>
        <p:xfrm>
          <a:off x="1043759" y="36453934"/>
          <a:ext cx="6254600" cy="2512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05"/>
                <a:gridCol w="1388643"/>
                <a:gridCol w="1284192"/>
                <a:gridCol w="1202173"/>
                <a:gridCol w="1193287"/>
              </a:tblGrid>
              <a:tr h="42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aseline="0" dirty="0">
                          <a:solidFill>
                            <a:schemeClr val="tx1"/>
                          </a:solidFill>
                          <a:effectLst/>
                        </a:rPr>
                        <a:t>Attitude</a:t>
                      </a:r>
                      <a:endParaRPr lang="da-DK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28A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Informations-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kvittering</a:t>
                      </a:r>
                      <a:endParaRPr lang="da-DK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aseline="0" dirty="0">
                          <a:solidFill>
                            <a:schemeClr val="tx1"/>
                          </a:solidFill>
                          <a:effectLst/>
                        </a:rPr>
                        <a:t>Interaktion</a:t>
                      </a:r>
                      <a:endParaRPr lang="da-DK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aseline="0" dirty="0">
                          <a:solidFill>
                            <a:schemeClr val="tx1"/>
                          </a:solidFill>
                          <a:effectLst/>
                        </a:rPr>
                        <a:t>Objekt for respons</a:t>
                      </a:r>
                      <a:endParaRPr lang="da-DK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aseline="0" dirty="0">
                          <a:solidFill>
                            <a:schemeClr val="tx1"/>
                          </a:solidFill>
                          <a:effectLst/>
                        </a:rPr>
                        <a:t>Emnevalg</a:t>
                      </a:r>
                      <a:endParaRPr lang="da-DK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aseline="0" dirty="0">
                          <a:solidFill>
                            <a:schemeClr val="tx1"/>
                          </a:solidFill>
                          <a:effectLst/>
                        </a:rPr>
                        <a:t>Positiv</a:t>
                      </a:r>
                      <a:endParaRPr lang="da-DK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Positiv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Samtalerespons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Fysisk begivenhed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Emneskift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aseline="0" dirty="0">
                          <a:solidFill>
                            <a:schemeClr val="tx1"/>
                          </a:solidFill>
                          <a:effectLst/>
                        </a:rPr>
                        <a:t>Negativ</a:t>
                      </a:r>
                      <a:endParaRPr lang="da-DK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Negativ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Potentielt turskift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Fortalt fysisk begivenhed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aseline="0" dirty="0">
                          <a:solidFill>
                            <a:schemeClr val="tx1"/>
                          </a:solidFill>
                          <a:effectLst/>
                        </a:rPr>
                        <a:t>Absolut negation</a:t>
                      </a:r>
                      <a:endParaRPr lang="da-DK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Citat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Fortalt ikke-fysisk begivenhed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Diagram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728415"/>
              </p:ext>
            </p:extLst>
          </p:nvPr>
        </p:nvGraphicFramePr>
        <p:xfrm>
          <a:off x="22934613" y="26850531"/>
          <a:ext cx="6248971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Bille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91" y="13267358"/>
            <a:ext cx="6246005" cy="3744416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5763" y="20684182"/>
            <a:ext cx="6023768" cy="4642854"/>
          </a:xfrm>
          <a:prstGeom prst="rect">
            <a:avLst/>
          </a:prstGeom>
        </p:spPr>
      </p:pic>
      <p:graphicFrame>
        <p:nvGraphicFramePr>
          <p:cNvPr id="22" name="Diagram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990693"/>
              </p:ext>
            </p:extLst>
          </p:nvPr>
        </p:nvGraphicFramePr>
        <p:xfrm>
          <a:off x="15620925" y="35157789"/>
          <a:ext cx="6245548" cy="453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1" name="Billed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342" y="35157789"/>
            <a:ext cx="6262043" cy="5569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Apot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274</Words>
  <Application>Microsoft Office PowerPoint</Application>
  <PresentationFormat>Brugerdefineret</PresentationFormat>
  <Paragraphs>304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Standarddesign</vt:lpstr>
      <vt:lpstr>Nja… En korpusbaseret undersøgelse af interjektioner i talesprog   </vt:lpstr>
    </vt:vector>
  </TitlesOfParts>
  <Company>Københavns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install</dc:creator>
  <cp:lastModifiedBy>Jessie Leigh Nielsen</cp:lastModifiedBy>
  <cp:revision>217</cp:revision>
  <cp:lastPrinted>2013-08-07T12:04:49Z</cp:lastPrinted>
  <dcterms:created xsi:type="dcterms:W3CDTF">2003-10-09T09:28:44Z</dcterms:created>
  <dcterms:modified xsi:type="dcterms:W3CDTF">2014-02-25T11:21:36Z</dcterms:modified>
</cp:coreProperties>
</file>